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tiff" ContentType="image/tiff"/>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14"/>
  </p:notesMasterIdLst>
  <p:sldIdLst>
    <p:sldId id="256" r:id="rId2"/>
    <p:sldId id="281" r:id="rId3"/>
    <p:sldId id="282" r:id="rId4"/>
    <p:sldId id="302" r:id="rId5"/>
    <p:sldId id="299" r:id="rId6"/>
    <p:sldId id="303" r:id="rId7"/>
    <p:sldId id="301" r:id="rId8"/>
    <p:sldId id="289" r:id="rId9"/>
    <p:sldId id="287" r:id="rId10"/>
    <p:sldId id="300" r:id="rId11"/>
    <p:sldId id="291" r:id="rId12"/>
    <p:sldId id="293" r:id="rId13"/>
  </p:sldIdLst>
  <p:sldSz cx="9144000" cy="6858000" type="screen4x3"/>
  <p:notesSz cx="6858000" cy="9144000"/>
  <p:embeddedFontLst>
    <p:embeddedFont>
      <p:font typeface="Calibri" panose="020F0502020204030204" pitchFamily="34" charset="0"/>
      <p:regular r:id="rId15"/>
      <p:bold r:id="rId16"/>
      <p:italic r:id="rId17"/>
      <p:boldItalic r:id="rId18"/>
    </p:embeddedFont>
    <p:embeddedFont>
      <p:font typeface="Quattrocento Sans"/>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1EF99DE-2D88-4A3A-87BB-416001457705}">
  <a:tblStyle styleId="{F1EF99DE-2D88-4A3A-87BB-416001457705}"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a:tcStyle>
        <a:tcBdr/>
        <a:fill>
          <a:solidFill>
            <a:srgbClr val="D0DEEF"/>
          </a:solidFill>
        </a:fill>
      </a:tcStyle>
    </a:band1H>
    <a:band2H>
      <a:tcTxStyle/>
      <a:tcStyle>
        <a:tcBdr/>
      </a:tcStyle>
    </a:band2H>
    <a:band1V>
      <a:tcTxStyle/>
      <a:tcStyle>
        <a:tcBdr/>
        <a:fill>
          <a:solidFill>
            <a:srgbClr val="D0DEEF"/>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16"/>
    <p:restoredTop sz="67232"/>
  </p:normalViewPr>
  <p:slideViewPr>
    <p:cSldViewPr snapToGrid="0" snapToObjects="1">
      <p:cViewPr varScale="1">
        <p:scale>
          <a:sx n="62" d="100"/>
          <a:sy n="62" d="100"/>
        </p:scale>
        <p:origin x="25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2.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Good morning all. My name is </a:t>
            </a:r>
            <a:r>
              <a:rPr lang="en-US" sz="1200" b="0" i="0" u="none" strike="noStrike" cap="none" dirty="0" err="1">
                <a:solidFill>
                  <a:schemeClr val="dk1"/>
                </a:solidFill>
                <a:latin typeface="Calibri"/>
                <a:ea typeface="Calibri"/>
                <a:cs typeface="Calibri"/>
                <a:sym typeface="Calibri"/>
              </a:rPr>
              <a:t>Mallesh</a:t>
            </a:r>
            <a:r>
              <a:rPr lang="en-US" sz="1200" b="0" i="0" u="none" strike="noStrike" cap="none" dirty="0">
                <a:solidFill>
                  <a:schemeClr val="dk1"/>
                </a:solidFill>
                <a:latin typeface="Calibri"/>
                <a:ea typeface="Calibri"/>
                <a:cs typeface="Calibri"/>
                <a:sym typeface="Calibri"/>
              </a:rPr>
              <a:t> from Stony Brook. This work is in collaboration with Santiago, </a:t>
            </a:r>
            <a:r>
              <a:rPr lang="en-US" sz="1200" b="0" i="0" u="none" strike="noStrike" cap="none" dirty="0" err="1">
                <a:solidFill>
                  <a:schemeClr val="dk1"/>
                </a:solidFill>
                <a:latin typeface="Calibri"/>
                <a:ea typeface="Calibri"/>
                <a:cs typeface="Calibri"/>
                <a:sym typeface="Calibri"/>
              </a:rPr>
              <a:t>Arani</a:t>
            </a:r>
            <a:r>
              <a:rPr lang="en-US" sz="1200" b="0" i="0" u="none" strike="noStrike" cap="none" dirty="0">
                <a:solidFill>
                  <a:schemeClr val="dk1"/>
                </a:solidFill>
                <a:latin typeface="Calibri"/>
                <a:ea typeface="Calibri"/>
                <a:cs typeface="Calibri"/>
                <a:sym typeface="Calibri"/>
              </a:rPr>
              <a:t>, </a:t>
            </a:r>
            <a:r>
              <a:rPr lang="en-US" sz="1200" b="0" i="0" u="none" strike="noStrike" cap="none" dirty="0" err="1">
                <a:solidFill>
                  <a:schemeClr val="dk1"/>
                </a:solidFill>
                <a:latin typeface="Calibri"/>
                <a:ea typeface="Calibri"/>
                <a:cs typeface="Calibri"/>
                <a:sym typeface="Calibri"/>
              </a:rPr>
              <a:t>Aruna</a:t>
            </a:r>
            <a:r>
              <a:rPr lang="en-US" sz="1200" b="0" i="0" u="none" strike="noStrike" cap="none" dirty="0">
                <a:solidFill>
                  <a:schemeClr val="dk1"/>
                </a:solidFill>
                <a:latin typeface="Calibri"/>
                <a:ea typeface="Calibri"/>
                <a:cs typeface="Calibri"/>
                <a:sym typeface="Calibri"/>
              </a:rPr>
              <a:t>, Samir and Michael all from Stony Brook. The goal of this work is to understand the impact of device-side bottlenecks on </a:t>
            </a:r>
            <a:r>
              <a:rPr lang="en-US" sz="1200" b="0" i="0" u="none" strike="noStrike" cap="none" dirty="0" err="1">
                <a:solidFill>
                  <a:schemeClr val="dk1"/>
                </a:solidFill>
                <a:latin typeface="Calibri"/>
                <a:ea typeface="Calibri"/>
                <a:cs typeface="Calibri"/>
                <a:sym typeface="Calibri"/>
              </a:rPr>
              <a:t>QoE</a:t>
            </a:r>
            <a:r>
              <a:rPr lang="en-US" sz="1200" b="0" i="0" u="none" strike="noStrike" cap="none" dirty="0">
                <a:solidFill>
                  <a:schemeClr val="dk1"/>
                </a:solidFill>
                <a:latin typeface="Calibri"/>
                <a:ea typeface="Calibri"/>
                <a:cs typeface="Calibri"/>
                <a:sym typeface="Calibri"/>
              </a:rPr>
              <a:t> of internet applications. </a:t>
            </a:r>
            <a:endParaRPr sz="1200" b="0" i="0" u="none" strike="noStrike" cap="none" dirty="0">
              <a:solidFill>
                <a:schemeClr val="dk1"/>
              </a:solidFill>
              <a:latin typeface="Calibri"/>
              <a:ea typeface="Calibri"/>
              <a:cs typeface="Calibri"/>
              <a:sym typeface="Calibri"/>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1</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with these observations in mind, we ask that … can we have an accelerator for Web? Is it as easy as video applications? What kind of accelerator? Which code to offload? Etc. So, we manually analyzed the code patterns and function level code profiling. And found that regular expression evaluation is taking significant time while loading and can be offloaded.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5478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p3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3" name="Google Shape;583;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We observe an improvement of a median 18% PLT. While this a modest improvement compared to the improvements from the network optimizations, we consider this as a new direction for browsers to offload the computation to coprocessors. Plus, the side benefit is the DSP consumes very low power and we find 4 times reduction in energy consumption.  </a:t>
            </a:r>
            <a:endParaRPr sz="1200" b="0" i="0" u="none" strike="noStrike" cap="none" dirty="0">
              <a:solidFill>
                <a:schemeClr val="dk1"/>
              </a:solidFill>
              <a:latin typeface="Calibri"/>
              <a:ea typeface="Calibri"/>
              <a:cs typeface="Calibri"/>
              <a:sym typeface="Calibri"/>
            </a:endParaRPr>
          </a:p>
        </p:txBody>
      </p:sp>
      <p:sp>
        <p:nvSpPr>
          <p:cNvPr id="584" name="Google Shape;584;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11</a:t>
            </a:fld>
            <a:endParaRPr sz="12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p3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3" name="Google Shape;603;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To conclude, I have been studying the </a:t>
            </a:r>
            <a:r>
              <a:rPr lang="en-US" sz="1200" b="0" i="0" u="none" strike="noStrike" cap="none" dirty="0" err="1">
                <a:solidFill>
                  <a:schemeClr val="dk1"/>
                </a:solidFill>
                <a:latin typeface="Calibri"/>
                <a:ea typeface="Calibri"/>
                <a:cs typeface="Calibri"/>
                <a:sym typeface="Calibri"/>
              </a:rPr>
              <a:t>QoE</a:t>
            </a:r>
            <a:r>
              <a:rPr lang="en-US" sz="1200" b="0" i="0" u="none" strike="noStrike" cap="none" dirty="0">
                <a:solidFill>
                  <a:schemeClr val="dk1"/>
                </a:solidFill>
                <a:latin typeface="Calibri"/>
                <a:ea typeface="Calibri"/>
                <a:cs typeface="Calibri"/>
                <a:sym typeface="Calibri"/>
              </a:rPr>
              <a:t> of different mobile internet applications across diverse network and device conditions. We find that the architecture of these applications are very different from one another and are impacted by network and device very differently. We made an initial effort to improve the </a:t>
            </a:r>
            <a:r>
              <a:rPr lang="en-US" sz="1200" b="0" i="0" u="none" strike="noStrike" cap="none" dirty="0" err="1">
                <a:solidFill>
                  <a:schemeClr val="dk1"/>
                </a:solidFill>
                <a:latin typeface="Calibri"/>
                <a:ea typeface="Calibri"/>
                <a:cs typeface="Calibri"/>
                <a:sym typeface="Calibri"/>
              </a:rPr>
              <a:t>QoE</a:t>
            </a:r>
            <a:r>
              <a:rPr lang="en-US" sz="1200" b="0" i="0" u="none" strike="noStrike" cap="none" dirty="0">
                <a:solidFill>
                  <a:schemeClr val="dk1"/>
                </a:solidFill>
                <a:latin typeface="Calibri"/>
                <a:ea typeface="Calibri"/>
                <a:cs typeface="Calibri"/>
                <a:sym typeface="Calibri"/>
              </a:rPr>
              <a:t> of these applications both from network and device perspective. Please let me know if you any questions or comments. Thank you. </a:t>
            </a:r>
            <a:endParaRPr sz="1200" b="0" i="0" u="none" strike="noStrike" cap="none" dirty="0">
              <a:solidFill>
                <a:schemeClr val="dk1"/>
              </a:solidFill>
              <a:latin typeface="Calibri"/>
              <a:ea typeface="Calibri"/>
              <a:cs typeface="Calibri"/>
              <a:sym typeface="Calibri"/>
            </a:endParaRPr>
          </a:p>
        </p:txBody>
      </p:sp>
      <p:sp>
        <p:nvSpPr>
          <p:cNvPr id="604" name="Google Shape;604;p3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12</a:t>
            </a:fld>
            <a:endParaRPr sz="12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p2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5" name="Google Shape;465;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The major motivation behind this work is that a large number of users from developing regions use inexpensive smartphones. And these inexpensive phones have very low-end hardware for example if you see </a:t>
            </a:r>
            <a:r>
              <a:rPr lang="en-US" sz="1200" b="0" i="0" u="none" strike="noStrike" cap="none" dirty="0" err="1">
                <a:solidFill>
                  <a:schemeClr val="dk1"/>
                </a:solidFill>
                <a:latin typeface="Calibri"/>
                <a:ea typeface="Calibri"/>
                <a:cs typeface="Calibri"/>
                <a:sym typeface="Calibri"/>
              </a:rPr>
              <a:t>Intex</a:t>
            </a:r>
            <a:r>
              <a:rPr lang="en-US" sz="1200" b="0" i="0" u="none" strike="noStrike" cap="none" dirty="0">
                <a:solidFill>
                  <a:schemeClr val="dk1"/>
                </a:solidFill>
                <a:latin typeface="Calibri"/>
                <a:ea typeface="Calibri"/>
                <a:cs typeface="Calibri"/>
                <a:sym typeface="Calibri"/>
              </a:rPr>
              <a:t> amaze, a popular phone in </a:t>
            </a:r>
            <a:r>
              <a:rPr lang="en-US" sz="1200" b="0" i="0" u="none" strike="noStrike" cap="none" dirty="0" err="1">
                <a:solidFill>
                  <a:schemeClr val="dk1"/>
                </a:solidFill>
                <a:latin typeface="Calibri"/>
                <a:ea typeface="Calibri"/>
                <a:cs typeface="Calibri"/>
                <a:sym typeface="Calibri"/>
              </a:rPr>
              <a:t>Indai</a:t>
            </a:r>
            <a:r>
              <a:rPr lang="en-US" sz="1200" b="0" i="0" u="none" strike="noStrike" cap="none" dirty="0">
                <a:solidFill>
                  <a:schemeClr val="dk1"/>
                </a:solidFill>
                <a:latin typeface="Calibri"/>
                <a:ea typeface="Calibri"/>
                <a:cs typeface="Calibri"/>
                <a:sym typeface="Calibri"/>
              </a:rPr>
              <a:t>, has way different configuration than a high-end phone pixel2. And not just this, there is a large hardware diversity among these mobile devices. More importantly, most of the current work has focused on the impact of network bottlenecks on </a:t>
            </a:r>
            <a:r>
              <a:rPr lang="en-US" sz="1200" b="0" i="0" u="none" strike="noStrike" cap="none" dirty="0" err="1">
                <a:solidFill>
                  <a:schemeClr val="dk1"/>
                </a:solidFill>
                <a:latin typeface="Calibri"/>
                <a:ea typeface="Calibri"/>
                <a:cs typeface="Calibri"/>
                <a:sym typeface="Calibri"/>
              </a:rPr>
              <a:t>QoE</a:t>
            </a:r>
            <a:r>
              <a:rPr lang="en-US" sz="1200" b="0" i="0" u="none" strike="noStrike" cap="none" dirty="0">
                <a:solidFill>
                  <a:schemeClr val="dk1"/>
                </a:solidFill>
                <a:latin typeface="Calibri"/>
                <a:ea typeface="Calibri"/>
                <a:cs typeface="Calibri"/>
                <a:sym typeface="Calibri"/>
              </a:rPr>
              <a:t> and it is not clear what the role of device on these mobile Internet applications.</a:t>
            </a:r>
            <a:endParaRPr sz="1200" b="0" i="0" u="none" strike="noStrike" cap="none" dirty="0">
              <a:solidFill>
                <a:schemeClr val="dk1"/>
              </a:solidFill>
              <a:latin typeface="Calibri"/>
              <a:ea typeface="Calibri"/>
              <a:cs typeface="Calibri"/>
              <a:sym typeface="Calibri"/>
            </a:endParaRPr>
          </a:p>
        </p:txBody>
      </p:sp>
      <p:sp>
        <p:nvSpPr>
          <p:cNvPr id="466" name="Google Shape;466;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2</a:t>
            </a:fld>
            <a:endParaRPr sz="12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6" name="Google Shape;476;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So in this regard, we ask the question how much of the mobile Internet applications are affected by low-end device hardware. For this, we choose three popular applications--- web browsing, video streaming and telephony. Where we use google chrome for browsing, </a:t>
            </a:r>
            <a:r>
              <a:rPr lang="en-US" sz="1200" b="0" i="0" u="none" strike="noStrike" cap="none" dirty="0" err="1">
                <a:solidFill>
                  <a:schemeClr val="dk1"/>
                </a:solidFill>
                <a:latin typeface="Calibri"/>
                <a:ea typeface="Calibri"/>
                <a:cs typeface="Calibri"/>
                <a:sym typeface="Calibri"/>
              </a:rPr>
              <a:t>youtube</a:t>
            </a:r>
            <a:r>
              <a:rPr lang="en-US" sz="1200" b="0" i="0" u="none" strike="noStrike" cap="none" dirty="0">
                <a:solidFill>
                  <a:schemeClr val="dk1"/>
                </a:solidFill>
                <a:latin typeface="Calibri"/>
                <a:ea typeface="Calibri"/>
                <a:cs typeface="Calibri"/>
                <a:sym typeface="Calibri"/>
              </a:rPr>
              <a:t> for streaming and skype for telephony. We use the respective state-of-the-art </a:t>
            </a:r>
            <a:r>
              <a:rPr lang="en-US" sz="1200" b="0" i="0" u="none" strike="noStrike" cap="none" dirty="0" err="1">
                <a:solidFill>
                  <a:schemeClr val="dk1"/>
                </a:solidFill>
                <a:latin typeface="Calibri"/>
                <a:ea typeface="Calibri"/>
                <a:cs typeface="Calibri"/>
                <a:sym typeface="Calibri"/>
              </a:rPr>
              <a:t>QoE</a:t>
            </a:r>
            <a:r>
              <a:rPr lang="en-US" sz="1200" b="0" i="0" u="none" strike="noStrike" cap="none" dirty="0">
                <a:solidFill>
                  <a:schemeClr val="dk1"/>
                </a:solidFill>
                <a:latin typeface="Calibri"/>
                <a:ea typeface="Calibri"/>
                <a:cs typeface="Calibri"/>
                <a:sym typeface="Calibri"/>
              </a:rPr>
              <a:t> metrics, for example, page load time for Web, startup latency, stall ratio for streaming, call setup delay and framerate for video calls.</a:t>
            </a:r>
            <a:endParaRPr sz="1200" b="0" i="0" u="none" strike="noStrike" cap="none" dirty="0">
              <a:solidFill>
                <a:schemeClr val="dk1"/>
              </a:solidFill>
              <a:latin typeface="Calibri"/>
              <a:ea typeface="Calibri"/>
              <a:cs typeface="Calibri"/>
              <a:sym typeface="Calibri"/>
            </a:endParaRPr>
          </a:p>
        </p:txBody>
      </p:sp>
      <p:sp>
        <p:nvSpPr>
          <p:cNvPr id="477" name="Google Shape;477;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3</a:t>
            </a:fld>
            <a:endParaRPr sz="12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6" name="Google Shape;476;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And we experiment these applications on 7 different devices with diverse hardware configuration varies from 60 bucks to almost 1000 bucks actually recently. The corresponding hardware parameters for example, CPU clock frequencies are from 300MHz to 2.5GHz, and similarly a significant difference in other parameters.</a:t>
            </a:r>
            <a:endParaRPr sz="1200" b="0" i="0" u="none" strike="noStrike" cap="none" dirty="0">
              <a:solidFill>
                <a:schemeClr val="dk1"/>
              </a:solidFill>
              <a:latin typeface="Calibri"/>
              <a:ea typeface="Calibri"/>
              <a:cs typeface="Calibri"/>
              <a:sym typeface="Calibri"/>
            </a:endParaRPr>
          </a:p>
        </p:txBody>
      </p:sp>
      <p:sp>
        <p:nvSpPr>
          <p:cNvPr id="477" name="Google Shape;477;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4</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11421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p3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8" name="Google Shape;528;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With that we choose crucial device parameters like clock frequency, memory, number of cores, governors and GPU etc. For now, I will show key subset of these results. </a:t>
            </a:r>
            <a:r>
              <a:rPr lang="en-US" sz="1200" b="0" i="0" u="none" strike="noStrike" cap="none" dirty="0" err="1">
                <a:solidFill>
                  <a:schemeClr val="dk1"/>
                </a:solidFill>
                <a:latin typeface="Calibri"/>
                <a:ea typeface="Calibri"/>
                <a:cs typeface="Calibri"/>
                <a:sym typeface="Calibri"/>
              </a:rPr>
              <a:t>Aah</a:t>
            </a:r>
            <a:r>
              <a:rPr lang="en-US" sz="1200" b="0" i="0" u="none" strike="noStrike" cap="none" dirty="0">
                <a:solidFill>
                  <a:schemeClr val="dk1"/>
                </a:solidFill>
                <a:latin typeface="Calibri"/>
                <a:ea typeface="Calibri"/>
                <a:cs typeface="Calibri"/>
                <a:sym typeface="Calibri"/>
              </a:rPr>
              <a:t>, btw the we host a constant network LAN with link parameters of 75 </a:t>
            </a:r>
            <a:r>
              <a:rPr lang="en-US" sz="1200" b="0" i="0" u="none" strike="noStrike" cap="none" dirty="0" err="1">
                <a:solidFill>
                  <a:schemeClr val="dk1"/>
                </a:solidFill>
                <a:latin typeface="Calibri"/>
                <a:ea typeface="Calibri"/>
                <a:cs typeface="Calibri"/>
                <a:sym typeface="Calibri"/>
              </a:rPr>
              <a:t>mbps</a:t>
            </a:r>
            <a:r>
              <a:rPr lang="en-US" sz="1200" b="0" i="0" u="none" strike="noStrike" cap="none" dirty="0">
                <a:solidFill>
                  <a:schemeClr val="dk1"/>
                </a:solidFill>
                <a:latin typeface="Calibri"/>
                <a:ea typeface="Calibri"/>
                <a:cs typeface="Calibri"/>
                <a:sym typeface="Calibri"/>
              </a:rPr>
              <a:t> and zero loss with 10ms latency. </a:t>
            </a:r>
            <a:endParaRPr sz="1200" b="0" i="0" u="none" strike="noStrike" cap="none" dirty="0">
              <a:solidFill>
                <a:schemeClr val="dk1"/>
              </a:solidFill>
              <a:latin typeface="Calibri"/>
              <a:ea typeface="Calibri"/>
              <a:cs typeface="Calibri"/>
              <a:sym typeface="Calibri"/>
            </a:endParaRPr>
          </a:p>
        </p:txBody>
      </p:sp>
      <p:sp>
        <p:nvSpPr>
          <p:cNvPr id="529" name="Google Shape;529;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5</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64350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p2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9" name="Google Shape;49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Now, let’s see the performance of these applications across the devices that I mentioned. Out of all the apps, we find that browsing is really doing bad and has very non-linear effect with the device configuration. Where as the streaming has zero effect on </a:t>
            </a:r>
            <a:r>
              <a:rPr lang="en-US" sz="1200" b="0" i="0" u="none" strike="noStrike" cap="none" dirty="0" err="1">
                <a:solidFill>
                  <a:schemeClr val="dk1"/>
                </a:solidFill>
                <a:latin typeface="Calibri"/>
                <a:ea typeface="Calibri"/>
                <a:cs typeface="Calibri"/>
                <a:sym typeface="Calibri"/>
              </a:rPr>
              <a:t>QoE</a:t>
            </a:r>
            <a:r>
              <a:rPr lang="en-US" sz="1200" b="0" i="0" u="none" strike="noStrike" cap="none" dirty="0">
                <a:solidFill>
                  <a:schemeClr val="dk1"/>
                </a:solidFill>
                <a:latin typeface="Calibri"/>
                <a:ea typeface="Calibri"/>
                <a:cs typeface="Calibri"/>
                <a:sym typeface="Calibri"/>
              </a:rPr>
              <a:t> while the telephony has a linear effect. Now lets see why the this discrepancy among these applications and what the critical bottleneck is. </a:t>
            </a:r>
            <a:endParaRPr sz="1200" b="0" i="0" u="none" strike="noStrike" cap="none" dirty="0">
              <a:solidFill>
                <a:schemeClr val="dk1"/>
              </a:solidFill>
              <a:latin typeface="Calibri"/>
              <a:ea typeface="Calibri"/>
              <a:cs typeface="Calibri"/>
              <a:sym typeface="Calibri"/>
            </a:endParaRPr>
          </a:p>
        </p:txBody>
      </p:sp>
      <p:sp>
        <p:nvSpPr>
          <p:cNvPr id="500" name="Google Shape;500;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6</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00699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p3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8" name="Google Shape;528;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Interestingly, among the three apps, only browsing is affected by CPU clock frequency and is the only parameter that is affecting. So, as you see decreasing the clock from 1500 MHz to 300MHz, there is a 10 second increase. While this is an intuitive result that lower clock gives lower performance, this is not the case with other apps. Apart from clock, the browsing does not improve even if we increase the number of cores. This is because the the multi-cores are not being used effectively. </a:t>
            </a:r>
            <a:endParaRPr sz="1200" b="0" i="0" u="none" strike="noStrike" cap="none" dirty="0">
              <a:solidFill>
                <a:schemeClr val="dk1"/>
              </a:solidFill>
              <a:latin typeface="Calibri"/>
              <a:ea typeface="Calibri"/>
              <a:cs typeface="Calibri"/>
              <a:sym typeface="Calibri"/>
            </a:endParaRPr>
          </a:p>
        </p:txBody>
      </p:sp>
      <p:sp>
        <p:nvSpPr>
          <p:cNvPr id="529" name="Google Shape;529;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7</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26428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p3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4" name="Google Shape;564;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So, we breakdown the PLT into compute and network activities to further understand what part of the loading process is affected by clock frequency. Interestingly, not only the compute part of PLT, the network activities such as loading objects and scripts is taking very long irrespective of the constant network conditions. And the reason is that the network stack is becoming a bottleneck. For example, the packet processing delay is increased by almost 18ms from a high clock to low clock. This we call a second-order effect of network. So, there are multiple bottlenecks that are making the web worse. </a:t>
            </a:r>
            <a:endParaRPr sz="1200" b="0" i="0" u="none" strike="noStrike" cap="none" dirty="0">
              <a:solidFill>
                <a:schemeClr val="dk1"/>
              </a:solidFill>
              <a:latin typeface="Calibri"/>
              <a:ea typeface="Calibri"/>
              <a:cs typeface="Calibri"/>
              <a:sym typeface="Calibri"/>
            </a:endParaRPr>
          </a:p>
        </p:txBody>
      </p:sp>
      <p:sp>
        <p:nvSpPr>
          <p:cNvPr id="565" name="Google Shape;565;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8</a:t>
            </a:fld>
            <a:endParaRPr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3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0" name="Google Shape;540;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Whereas, the answer for the video streaming streaming is not being affected is because of several optimizations. The very crucial and that everyone kind of knows is the use of hardware accelerators for video decoding. The second-order effect of network is masked because it can prefetch the content. And last, it is using multi-cores for post processing of </a:t>
            </a:r>
            <a:r>
              <a:rPr lang="en-US" sz="1200" b="0" i="0" u="none" strike="noStrike" cap="none" dirty="0" err="1">
                <a:solidFill>
                  <a:schemeClr val="dk1"/>
                </a:solidFill>
                <a:latin typeface="Calibri"/>
                <a:ea typeface="Calibri"/>
                <a:cs typeface="Calibri"/>
                <a:sym typeface="Calibri"/>
              </a:rPr>
              <a:t>muxing</a:t>
            </a:r>
            <a:r>
              <a:rPr lang="en-US" sz="1200" b="0" i="0" u="none" strike="noStrike" cap="none" dirty="0">
                <a:solidFill>
                  <a:schemeClr val="dk1"/>
                </a:solidFill>
                <a:latin typeface="Calibri"/>
                <a:ea typeface="Calibri"/>
                <a:cs typeface="Calibri"/>
                <a:sym typeface="Calibri"/>
              </a:rPr>
              <a:t> and </a:t>
            </a:r>
            <a:r>
              <a:rPr lang="en-US" sz="1200" b="0" i="0" u="none" strike="noStrike" cap="none" dirty="0" err="1">
                <a:solidFill>
                  <a:schemeClr val="dk1"/>
                </a:solidFill>
                <a:latin typeface="Calibri"/>
                <a:ea typeface="Calibri"/>
                <a:cs typeface="Calibri"/>
                <a:sym typeface="Calibri"/>
              </a:rPr>
              <a:t>demuxing</a:t>
            </a:r>
            <a:r>
              <a:rPr lang="en-US" sz="1200" b="0" i="0" u="none" strike="noStrike" cap="none" dirty="0">
                <a:solidFill>
                  <a:schemeClr val="dk1"/>
                </a:solidFill>
                <a:latin typeface="Calibri"/>
                <a:ea typeface="Calibri"/>
                <a:cs typeface="Calibri"/>
                <a:sym typeface="Calibri"/>
              </a:rPr>
              <a:t> of audio and video. Recall, web browsing is significantly impacted by clock because it was neither using coprocessors nor multicores. </a:t>
            </a:r>
          </a:p>
          <a:p>
            <a:pPr marL="0" marR="0" lvl="0" indent="0" algn="l" rtl="0">
              <a:spcBef>
                <a:spcPts val="0"/>
              </a:spcBef>
              <a:spcAft>
                <a:spcPts val="0"/>
              </a:spcAft>
              <a:buNone/>
            </a:pP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And, in case of telephony, we observed a linear effect because of the second-order effect of the network as there is no prefetch opportunity for the live streaming.</a:t>
            </a:r>
            <a:endParaRPr sz="1200" b="0" i="0" u="none" strike="noStrike" cap="none" dirty="0">
              <a:solidFill>
                <a:schemeClr val="dk1"/>
              </a:solidFill>
              <a:latin typeface="Calibri"/>
              <a:ea typeface="Calibri"/>
              <a:cs typeface="Calibri"/>
              <a:sym typeface="Calibri"/>
            </a:endParaRPr>
          </a:p>
        </p:txBody>
      </p:sp>
      <p:sp>
        <p:nvSpPr>
          <p:cNvPr id="541" name="Google Shape;541;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9</a:t>
            </a:fld>
            <a:endParaRPr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 name="Google Shape;17;p2"/>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8" name="Google Shape;18;p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 name="Google Shape;19;p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4" name="Google Shape;74;p11"/>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Google Shape;75;p1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Google Shape;76;p1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7" name="Google Shape;77;p1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623593" y="2285206"/>
            <a:ext cx="5811838" cy="1971675"/>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12"/>
          <p:cNvSpPr txBox="1">
            <a:spLocks noGrp="1"/>
          </p:cNvSpPr>
          <p:nvPr>
            <p:ph type="body" idx="1"/>
          </p:nvPr>
        </p:nvSpPr>
        <p:spPr>
          <a:xfrm rot="5400000">
            <a:off x="623093" y="370681"/>
            <a:ext cx="5811838" cy="5800725"/>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1" name="Google Shape;81;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3" name="Google Shape;83;p1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3" name="Google Shape;23;p3"/>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9" name="Google Shape;29;p4"/>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0" name="Google Shape;30;p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 name="Google Shape;31;p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2" name="Google Shape;32;p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5" name="Google Shape;35;p5"/>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 name="Google Shape;36;p5"/>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Google Shape;37;p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 name="Google Shape;38;p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9" name="Google Shape;39;p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2" name="Google Shape;42;p6"/>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Google Shape;43;p6"/>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6" name="Google Shape;46;p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8" name="Google Shape;48;p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6" name="Google Shape;56;p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0" name="Google Shape;60;p9"/>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Google Shape;61;p9"/>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2" name="Google Shape;62;p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3" name="Google Shape;63;p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7" name="Google Shape;67;p10"/>
          <p:cNvSpPr>
            <a:spLocks noGrp="1"/>
          </p:cNvSpPr>
          <p:nvPr>
            <p:ph type="pic" idx="2"/>
          </p:nvPr>
        </p:nvSpPr>
        <p:spPr>
          <a:xfrm>
            <a:off x="3887391" y="987426"/>
            <a:ext cx="462915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9" name="Google Shape;69;p1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0" name="Google Shape;70;p1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8"/>
        <p:cNvGrpSpPr/>
        <p:nvPr/>
      </p:nvGrpSpPr>
      <p:grpSpPr>
        <a:xfrm>
          <a:off x="0" y="0"/>
          <a:ext cx="0" cy="0"/>
          <a:chOff x="0" y="0"/>
          <a:chExt cx="0" cy="0"/>
        </a:xfrm>
      </p:grpSpPr>
      <p:sp>
        <p:nvSpPr>
          <p:cNvPr id="89" name="Google Shape;89;p13"/>
          <p:cNvSpPr txBox="1">
            <a:spLocks noGrp="1"/>
          </p:cNvSpPr>
          <p:nvPr>
            <p:ph type="ctrTitle"/>
          </p:nvPr>
        </p:nvSpPr>
        <p:spPr>
          <a:xfrm>
            <a:off x="258415" y="1055432"/>
            <a:ext cx="8706679" cy="1790700"/>
          </a:xfrm>
          <a:prstGeom prst="rect">
            <a:avLst/>
          </a:prstGeom>
          <a:noFill/>
          <a:ln>
            <a:noFill/>
          </a:ln>
        </p:spPr>
        <p:txBody>
          <a:bodyPr spcFirstLastPara="1" wrap="square" lIns="91425" tIns="45700" rIns="91425" bIns="45700" anchor="b" anchorCtr="0">
            <a:noAutofit/>
          </a:bodyPr>
          <a:lstStyle/>
          <a:p>
            <a:pPr lvl="0">
              <a:buClr>
                <a:schemeClr val="lt1"/>
              </a:buClr>
              <a:buSzPts val="4000"/>
            </a:pPr>
            <a:r>
              <a:rPr lang="en-US" sz="4000" b="1" dirty="0">
                <a:solidFill>
                  <a:schemeClr val="lt1"/>
                </a:solidFill>
                <a:latin typeface="Quattrocento Sans"/>
                <a:ea typeface="Quattrocento Sans"/>
                <a:cs typeface="Quattrocento Sans"/>
                <a:sym typeface="Quattrocento Sans"/>
              </a:rPr>
              <a:t>Impact of Device Performance on Mobile Internet </a:t>
            </a:r>
            <a:r>
              <a:rPr lang="en-US" sz="4000" b="1" dirty="0" err="1">
                <a:solidFill>
                  <a:schemeClr val="lt1"/>
                </a:solidFill>
                <a:latin typeface="Quattrocento Sans"/>
                <a:ea typeface="Quattrocento Sans"/>
                <a:cs typeface="Quattrocento Sans"/>
                <a:sym typeface="Quattrocento Sans"/>
              </a:rPr>
              <a:t>QoE</a:t>
            </a:r>
            <a:endParaRPr sz="4000" b="1" i="0" u="none" strike="noStrike" cap="none" dirty="0">
              <a:solidFill>
                <a:schemeClr val="lt1"/>
              </a:solidFill>
              <a:latin typeface="Quattrocento Sans"/>
              <a:ea typeface="Quattrocento Sans"/>
              <a:cs typeface="Quattrocento Sans"/>
              <a:sym typeface="Quattrocento Sans"/>
            </a:endParaRPr>
          </a:p>
        </p:txBody>
      </p:sp>
      <p:sp>
        <p:nvSpPr>
          <p:cNvPr id="90" name="Google Shape;90;p13"/>
          <p:cNvSpPr txBox="1">
            <a:spLocks noGrp="1"/>
          </p:cNvSpPr>
          <p:nvPr>
            <p:ph type="subTitle" idx="1"/>
          </p:nvPr>
        </p:nvSpPr>
        <p:spPr>
          <a:xfrm>
            <a:off x="256525" y="3193109"/>
            <a:ext cx="8645236" cy="124182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1000"/>
              </a:spcBef>
              <a:spcAft>
                <a:spcPts val="0"/>
              </a:spcAft>
              <a:buClr>
                <a:schemeClr val="lt1"/>
              </a:buClr>
              <a:buSzPts val="2800"/>
              <a:buFont typeface="Arial"/>
              <a:buNone/>
            </a:pPr>
            <a:r>
              <a:rPr lang="en-US" sz="2800" i="0" u="none" strike="noStrike" cap="none" dirty="0" err="1">
                <a:solidFill>
                  <a:schemeClr val="lt1"/>
                </a:solidFill>
                <a:latin typeface="Quattrocento Sans"/>
                <a:ea typeface="Quattrocento Sans"/>
                <a:cs typeface="Quattrocento Sans"/>
                <a:sym typeface="Quattrocento Sans"/>
              </a:rPr>
              <a:t>Mallesh</a:t>
            </a:r>
            <a:r>
              <a:rPr lang="en-US" sz="2800" i="0" u="none" strike="noStrike" cap="none" dirty="0">
                <a:solidFill>
                  <a:schemeClr val="lt1"/>
                </a:solidFill>
                <a:latin typeface="Quattrocento Sans"/>
                <a:ea typeface="Quattrocento Sans"/>
                <a:cs typeface="Quattrocento Sans"/>
                <a:sym typeface="Quattrocento Sans"/>
              </a:rPr>
              <a:t> </a:t>
            </a:r>
            <a:r>
              <a:rPr lang="en-US" sz="2800" i="0" u="none" strike="noStrike" cap="none" dirty="0" err="1">
                <a:solidFill>
                  <a:schemeClr val="lt1"/>
                </a:solidFill>
                <a:latin typeface="Quattrocento Sans"/>
                <a:ea typeface="Quattrocento Sans"/>
                <a:cs typeface="Quattrocento Sans"/>
                <a:sym typeface="Quattrocento Sans"/>
              </a:rPr>
              <a:t>Dasari</a:t>
            </a:r>
            <a:r>
              <a:rPr lang="en-US" sz="2800" i="0" u="none" strike="noStrike" cap="none" dirty="0">
                <a:solidFill>
                  <a:schemeClr val="lt1"/>
                </a:solidFill>
                <a:latin typeface="Quattrocento Sans"/>
                <a:ea typeface="Quattrocento Sans"/>
                <a:cs typeface="Quattrocento Sans"/>
                <a:sym typeface="Quattrocento Sans"/>
              </a:rPr>
              <a:t>, Santiago Vargas, </a:t>
            </a:r>
            <a:r>
              <a:rPr lang="en-US" sz="2800" i="0" u="none" strike="noStrike" cap="none" dirty="0" err="1">
                <a:solidFill>
                  <a:schemeClr val="lt1"/>
                </a:solidFill>
                <a:latin typeface="Quattrocento Sans"/>
                <a:ea typeface="Quattrocento Sans"/>
                <a:cs typeface="Quattrocento Sans"/>
                <a:sym typeface="Quattrocento Sans"/>
              </a:rPr>
              <a:t>Arani</a:t>
            </a:r>
            <a:r>
              <a:rPr lang="en-US" sz="2800" i="0" u="none" strike="noStrike" cap="none" dirty="0">
                <a:solidFill>
                  <a:schemeClr val="lt1"/>
                </a:solidFill>
                <a:latin typeface="Quattrocento Sans"/>
                <a:ea typeface="Quattrocento Sans"/>
                <a:cs typeface="Quattrocento Sans"/>
                <a:sym typeface="Quattrocento Sans"/>
              </a:rPr>
              <a:t> Bhattachary</a:t>
            </a:r>
            <a:r>
              <a:rPr lang="en-US" sz="2800" dirty="0">
                <a:solidFill>
                  <a:schemeClr val="lt1"/>
                </a:solidFill>
                <a:latin typeface="Quattrocento Sans"/>
                <a:ea typeface="Quattrocento Sans"/>
                <a:cs typeface="Quattrocento Sans"/>
                <a:sym typeface="Quattrocento Sans"/>
              </a:rPr>
              <a:t>a, </a:t>
            </a:r>
          </a:p>
          <a:p>
            <a:pPr marL="0" marR="0" lvl="0" indent="0" algn="ctr" rtl="0">
              <a:lnSpc>
                <a:spcPct val="90000"/>
              </a:lnSpc>
              <a:spcBef>
                <a:spcPts val="1000"/>
              </a:spcBef>
              <a:spcAft>
                <a:spcPts val="0"/>
              </a:spcAft>
              <a:buClr>
                <a:schemeClr val="lt1"/>
              </a:buClr>
              <a:buSzPts val="2800"/>
              <a:buFont typeface="Arial"/>
              <a:buNone/>
            </a:pPr>
            <a:r>
              <a:rPr lang="en-US" sz="2800" i="0" u="none" strike="noStrike" cap="none" dirty="0" err="1">
                <a:solidFill>
                  <a:schemeClr val="lt1"/>
                </a:solidFill>
                <a:latin typeface="Quattrocento Sans"/>
                <a:ea typeface="Quattrocento Sans"/>
                <a:cs typeface="Quattrocento Sans"/>
                <a:sym typeface="Quattrocento Sans"/>
              </a:rPr>
              <a:t>Aruna</a:t>
            </a:r>
            <a:r>
              <a:rPr lang="en-US" sz="2800" i="0" u="none" strike="noStrike" cap="none" dirty="0">
                <a:solidFill>
                  <a:schemeClr val="lt1"/>
                </a:solidFill>
                <a:latin typeface="Quattrocento Sans"/>
                <a:ea typeface="Quattrocento Sans"/>
                <a:cs typeface="Quattrocento Sans"/>
                <a:sym typeface="Quattrocento Sans"/>
              </a:rPr>
              <a:t> Balasubramanian, </a:t>
            </a:r>
            <a:r>
              <a:rPr lang="en-US" sz="2800" dirty="0">
                <a:solidFill>
                  <a:schemeClr val="lt1"/>
                </a:solidFill>
                <a:latin typeface="Quattrocento Sans"/>
                <a:ea typeface="Quattrocento Sans"/>
                <a:cs typeface="Quattrocento Sans"/>
                <a:sym typeface="Quattrocento Sans"/>
              </a:rPr>
              <a:t>Samir R. Das, Michael </a:t>
            </a:r>
            <a:r>
              <a:rPr lang="en-US" sz="2800" dirty="0" err="1">
                <a:solidFill>
                  <a:schemeClr val="lt1"/>
                </a:solidFill>
                <a:latin typeface="Quattrocento Sans"/>
                <a:ea typeface="Quattrocento Sans"/>
                <a:cs typeface="Quattrocento Sans"/>
                <a:sym typeface="Quattrocento Sans"/>
              </a:rPr>
              <a:t>Ferdman</a:t>
            </a:r>
            <a:endParaRPr sz="2800" i="0" u="none" strike="noStrike" cap="none" dirty="0">
              <a:solidFill>
                <a:schemeClr val="lt1"/>
              </a:solidFill>
              <a:latin typeface="Quattrocento Sans"/>
              <a:ea typeface="Quattrocento Sans"/>
              <a:cs typeface="Quattrocento Sans"/>
              <a:sym typeface="Quattrocento Sans"/>
            </a:endParaRPr>
          </a:p>
        </p:txBody>
      </p:sp>
      <p:pic>
        <p:nvPicPr>
          <p:cNvPr id="91" name="Google Shape;91;p13"/>
          <p:cNvPicPr preferRelativeResize="0"/>
          <p:nvPr/>
        </p:nvPicPr>
        <p:blipFill rotWithShape="1">
          <a:blip r:embed="rId3">
            <a:alphaModFix/>
          </a:blip>
          <a:srcRect/>
          <a:stretch/>
        </p:blipFill>
        <p:spPr>
          <a:xfrm>
            <a:off x="4114800" y="4781908"/>
            <a:ext cx="942975" cy="943139"/>
          </a:xfrm>
          <a:prstGeom prst="rect">
            <a:avLst/>
          </a:prstGeom>
          <a:noFill/>
          <a:ln>
            <a:noFill/>
          </a:ln>
        </p:spPr>
      </p:pic>
      <p:sp>
        <p:nvSpPr>
          <p:cNvPr id="92" name="Google Shape;92;p13"/>
          <p:cNvSpPr/>
          <p:nvPr/>
        </p:nvSpPr>
        <p:spPr>
          <a:xfrm>
            <a:off x="2735406" y="5714312"/>
            <a:ext cx="3935557" cy="42489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1" i="0" u="none" strike="noStrike" cap="none" dirty="0">
                <a:solidFill>
                  <a:schemeClr val="lt1"/>
                </a:solidFill>
                <a:latin typeface="Quattrocento Sans"/>
                <a:ea typeface="Quattrocento Sans"/>
                <a:cs typeface="Quattrocento Sans"/>
                <a:sym typeface="Quattrocento Sans"/>
              </a:rPr>
              <a:t>Stony Brook University</a:t>
            </a:r>
            <a:endParaRPr sz="2800" b="1" dirty="0"/>
          </a:p>
        </p:txBody>
      </p:sp>
      <p:sp>
        <p:nvSpPr>
          <p:cNvPr id="93" name="Google Shape;93;p1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1</a:t>
            </a:fld>
            <a:endParaRPr sz="1200" b="0" i="0" u="none" strike="noStrike" cap="none">
              <a:solidFill>
                <a:srgbClr val="888888"/>
              </a:solidFill>
              <a:latin typeface="Calibri"/>
              <a:ea typeface="Calibri"/>
              <a:cs typeface="Calibri"/>
              <a:sym typeface="Calibri"/>
            </a:endParaRPr>
          </a:p>
        </p:txBody>
      </p:sp>
      <p:sp>
        <p:nvSpPr>
          <p:cNvPr id="2" name="TextBox 1">
            <a:extLst>
              <a:ext uri="{FF2B5EF4-FFF2-40B4-BE49-F238E27FC236}">
                <a16:creationId xmlns:a16="http://schemas.microsoft.com/office/drawing/2014/main" id="{EE974DEC-0238-654F-9B84-6E61222F1CB2}"/>
              </a:ext>
            </a:extLst>
          </p:cNvPr>
          <p:cNvSpPr txBox="1"/>
          <p:nvPr/>
        </p:nvSpPr>
        <p:spPr>
          <a:xfrm>
            <a:off x="-3869871" y="930729"/>
            <a:ext cx="184731" cy="307777"/>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0958ACD-3EAD-9B43-AA65-DAF81D5D1E32}"/>
              </a:ext>
            </a:extLst>
          </p:cNvPr>
          <p:cNvSpPr>
            <a:spLocks noGrp="1"/>
          </p:cNvSpPr>
          <p:nvPr>
            <p:ph type="body" idx="1"/>
          </p:nvPr>
        </p:nvSpPr>
        <p:spPr>
          <a:xfrm>
            <a:off x="628650" y="1721715"/>
            <a:ext cx="7886700" cy="4351338"/>
          </a:xfrm>
        </p:spPr>
        <p:txBody>
          <a:bodyPr/>
          <a:lstStyle/>
          <a:p>
            <a:pPr algn="just"/>
            <a:r>
              <a:rPr lang="en-US" sz="2000" dirty="0"/>
              <a:t>Not as easy as video applications</a:t>
            </a:r>
          </a:p>
          <a:p>
            <a:pPr lvl="1" algn="just"/>
            <a:r>
              <a:rPr lang="en-US" sz="1600" dirty="0"/>
              <a:t>No significant data parallelism like video processing</a:t>
            </a:r>
          </a:p>
          <a:p>
            <a:pPr algn="just"/>
            <a:r>
              <a:rPr lang="en-US" sz="2000" dirty="0"/>
              <a:t>Which accelerator?</a:t>
            </a:r>
          </a:p>
          <a:p>
            <a:pPr lvl="1" algn="just"/>
            <a:r>
              <a:rPr lang="en-US" sz="1600" dirty="0"/>
              <a:t>GPU, DSP, or a Web accelerator</a:t>
            </a:r>
          </a:p>
          <a:p>
            <a:pPr algn="just"/>
            <a:r>
              <a:rPr lang="en-US" sz="2000" dirty="0"/>
              <a:t>Which part of the Web should be improved?</a:t>
            </a:r>
          </a:p>
          <a:p>
            <a:pPr lvl="1" algn="just"/>
            <a:r>
              <a:rPr lang="en-US" sz="1600" dirty="0"/>
              <a:t>JavaScript is the most expensive in terms of compute </a:t>
            </a:r>
          </a:p>
          <a:p>
            <a:pPr lvl="1" algn="just"/>
            <a:r>
              <a:rPr lang="en-US" sz="1600" dirty="0"/>
              <a:t>Websites (e.g. Sports sites) with more JavaScript have significant effect</a:t>
            </a:r>
          </a:p>
        </p:txBody>
      </p:sp>
      <p:sp>
        <p:nvSpPr>
          <p:cNvPr id="4" name="Slide Number Placeholder 3">
            <a:extLst>
              <a:ext uri="{FF2B5EF4-FFF2-40B4-BE49-F238E27FC236}">
                <a16:creationId xmlns:a16="http://schemas.microsoft.com/office/drawing/2014/main" id="{67E5B9C1-FF72-A64F-8490-627A7D748A0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10</a:t>
            </a:fld>
            <a:endParaRPr lang="en-US"/>
          </a:p>
        </p:txBody>
      </p:sp>
      <p:sp>
        <p:nvSpPr>
          <p:cNvPr id="6" name="Google Shape;586;p48">
            <a:extLst>
              <a:ext uri="{FF2B5EF4-FFF2-40B4-BE49-F238E27FC236}">
                <a16:creationId xmlns:a16="http://schemas.microsoft.com/office/drawing/2014/main" id="{A3A73F5A-A3A4-8447-B228-919707BF93E5}"/>
              </a:ext>
            </a:extLst>
          </p:cNvPr>
          <p:cNvSpPr txBox="1">
            <a:spLocks noGrp="1"/>
          </p:cNvSpPr>
          <p:nvPr>
            <p:ph type="title"/>
          </p:nvPr>
        </p:nvSpPr>
        <p:spPr>
          <a:xfrm>
            <a:off x="0" y="-32379"/>
            <a:ext cx="9144000" cy="1165638"/>
          </a:xfrm>
          <a:prstGeom prst="rect">
            <a:avLst/>
          </a:prstGeom>
          <a:solidFill>
            <a:srgbClr val="262626"/>
          </a:solidFill>
          <a:ln>
            <a:noFill/>
          </a:ln>
        </p:spPr>
        <p:txBody>
          <a:bodyPr spcFirstLastPara="1" wrap="square" lIns="91425" tIns="45700" rIns="91425" bIns="45700" anchor="ctr" anchorCtr="0">
            <a:noAutofit/>
          </a:bodyPr>
          <a:lstStyle/>
          <a:p>
            <a:pPr lvl="0" algn="ctr">
              <a:buClr>
                <a:schemeClr val="lt1"/>
              </a:buClr>
            </a:pPr>
            <a:r>
              <a:rPr lang="en-US" sz="3200" dirty="0">
                <a:solidFill>
                  <a:schemeClr val="bg1"/>
                </a:solidFill>
              </a:rPr>
              <a:t>Can we use hardware accelerators for the Web?</a:t>
            </a:r>
            <a:endParaRPr sz="3200" b="0" i="0" u="none" strike="noStrike" cap="none" dirty="0">
              <a:solidFill>
                <a:schemeClr val="bg1"/>
              </a:solidFill>
              <a:latin typeface="Quattrocento Sans"/>
              <a:ea typeface="Quattrocento Sans"/>
              <a:cs typeface="Quattrocento Sans"/>
              <a:sym typeface="Quattrocento Sans"/>
            </a:endParaRPr>
          </a:p>
        </p:txBody>
      </p:sp>
      <p:sp>
        <p:nvSpPr>
          <p:cNvPr id="5" name="Google Shape;590;p48">
            <a:extLst>
              <a:ext uri="{FF2B5EF4-FFF2-40B4-BE49-F238E27FC236}">
                <a16:creationId xmlns:a16="http://schemas.microsoft.com/office/drawing/2014/main" id="{DEB0E93D-8B64-7B4A-97E6-C11D8BA009E3}"/>
              </a:ext>
            </a:extLst>
          </p:cNvPr>
          <p:cNvSpPr/>
          <p:nvPr/>
        </p:nvSpPr>
        <p:spPr>
          <a:xfrm>
            <a:off x="236718" y="5257766"/>
            <a:ext cx="8670563" cy="956936"/>
          </a:xfrm>
          <a:prstGeom prst="roundRect">
            <a:avLst>
              <a:gd name="adj" fmla="val 16667"/>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45700" rIns="91425" bIns="45700" anchor="ctr" anchorCtr="0">
            <a:noAutofit/>
          </a:bodyPr>
          <a:lstStyle/>
          <a:p>
            <a:pPr marL="0" marR="0" lvl="0" indent="0" algn="ctr" rtl="0">
              <a:spcBef>
                <a:spcPts val="0"/>
              </a:spcBef>
              <a:spcAft>
                <a:spcPts val="0"/>
              </a:spcAft>
              <a:buNone/>
            </a:pPr>
            <a:r>
              <a:rPr lang="en-US" sz="2400" dirty="0" err="1">
                <a:latin typeface="Calibri"/>
                <a:ea typeface="Calibri"/>
                <a:cs typeface="Calibri"/>
                <a:sym typeface="Calibri"/>
              </a:rPr>
              <a:t>Javascript</a:t>
            </a:r>
            <a:r>
              <a:rPr lang="en-US" sz="2400" dirty="0">
                <a:latin typeface="Calibri"/>
                <a:ea typeface="Calibri"/>
                <a:cs typeface="Calibri"/>
                <a:sym typeface="Calibri"/>
              </a:rPr>
              <a:t> can be offloaded to DSP</a:t>
            </a:r>
            <a:endParaRPr sz="2400" dirty="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1685268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48"/>
          <p:cNvSpPr txBox="1">
            <a:spLocks noGrp="1"/>
          </p:cNvSpPr>
          <p:nvPr>
            <p:ph type="title"/>
          </p:nvPr>
        </p:nvSpPr>
        <p:spPr>
          <a:xfrm>
            <a:off x="0" y="-32379"/>
            <a:ext cx="9144000" cy="1165638"/>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Calibri"/>
              <a:buNone/>
            </a:pPr>
            <a:r>
              <a:rPr lang="en-US" dirty="0">
                <a:solidFill>
                  <a:schemeClr val="lt1"/>
                </a:solidFill>
                <a:latin typeface="Quattrocento Sans"/>
                <a:ea typeface="Quattrocento Sans"/>
                <a:cs typeface="Quattrocento Sans"/>
                <a:sym typeface="Quattrocento Sans"/>
              </a:rPr>
              <a:t>DSP Offloading Results</a:t>
            </a:r>
            <a:endParaRPr sz="4400" b="0" i="0" u="none" strike="noStrike" cap="none" dirty="0">
              <a:solidFill>
                <a:schemeClr val="lt1"/>
              </a:solidFill>
              <a:latin typeface="Quattrocento Sans"/>
              <a:ea typeface="Quattrocento Sans"/>
              <a:cs typeface="Quattrocento Sans"/>
              <a:sym typeface="Quattrocento Sans"/>
            </a:endParaRPr>
          </a:p>
        </p:txBody>
      </p:sp>
      <p:sp>
        <p:nvSpPr>
          <p:cNvPr id="587" name="Google Shape;587;p4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11</a:t>
            </a:fld>
            <a:endParaRPr sz="1200">
              <a:solidFill>
                <a:srgbClr val="888888"/>
              </a:solidFill>
              <a:latin typeface="Calibri"/>
              <a:ea typeface="Calibri"/>
              <a:cs typeface="Calibri"/>
              <a:sym typeface="Calibri"/>
            </a:endParaRPr>
          </a:p>
        </p:txBody>
      </p:sp>
      <p:sp>
        <p:nvSpPr>
          <p:cNvPr id="590" name="Google Shape;590;p48"/>
          <p:cNvSpPr/>
          <p:nvPr/>
        </p:nvSpPr>
        <p:spPr>
          <a:xfrm>
            <a:off x="236718" y="4190410"/>
            <a:ext cx="8670563" cy="956936"/>
          </a:xfrm>
          <a:prstGeom prst="roundRect">
            <a:avLst>
              <a:gd name="adj" fmla="val 16667"/>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45700" rIns="91425" bIns="45700" anchor="ctr" anchorCtr="0">
            <a:noAutofit/>
          </a:bodyPr>
          <a:lstStyle/>
          <a:p>
            <a:pPr marL="0" marR="0" lvl="0" indent="0" algn="ctr" rtl="0">
              <a:spcBef>
                <a:spcPts val="0"/>
              </a:spcBef>
              <a:spcAft>
                <a:spcPts val="0"/>
              </a:spcAft>
              <a:buNone/>
            </a:pPr>
            <a:r>
              <a:rPr lang="en-US" sz="2400" dirty="0">
                <a:solidFill>
                  <a:schemeClr val="lt1"/>
                </a:solidFill>
                <a:latin typeface="Calibri"/>
                <a:ea typeface="Calibri"/>
                <a:cs typeface="Calibri"/>
                <a:sym typeface="Calibri"/>
              </a:rPr>
              <a:t>18% improvement in PLT</a:t>
            </a:r>
            <a:endParaRPr sz="2400" dirty="0">
              <a:solidFill>
                <a:schemeClr val="lt1"/>
              </a:solidFill>
              <a:latin typeface="Calibri"/>
              <a:ea typeface="Calibri"/>
              <a:cs typeface="Calibri"/>
              <a:sym typeface="Calibri"/>
            </a:endParaRPr>
          </a:p>
        </p:txBody>
      </p:sp>
      <p:sp>
        <p:nvSpPr>
          <p:cNvPr id="591" name="Google Shape;591;p48"/>
          <p:cNvSpPr/>
          <p:nvPr/>
        </p:nvSpPr>
        <p:spPr>
          <a:xfrm>
            <a:off x="236718" y="5399415"/>
            <a:ext cx="8670563" cy="956936"/>
          </a:xfrm>
          <a:prstGeom prst="roundRect">
            <a:avLst>
              <a:gd name="adj" fmla="val 16667"/>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45700" rIns="91425" bIns="45700" anchor="ctr" anchorCtr="0">
            <a:noAutofit/>
          </a:bodyPr>
          <a:lstStyle/>
          <a:p>
            <a:pPr marL="0" marR="0" lvl="0" indent="0" algn="ctr" rtl="0">
              <a:spcBef>
                <a:spcPts val="0"/>
              </a:spcBef>
              <a:spcAft>
                <a:spcPts val="0"/>
              </a:spcAft>
              <a:buNone/>
            </a:pPr>
            <a:r>
              <a:rPr lang="en-US" sz="2400" dirty="0">
                <a:solidFill>
                  <a:schemeClr val="lt1"/>
                </a:solidFill>
                <a:latin typeface="Calibri"/>
                <a:ea typeface="Calibri"/>
                <a:cs typeface="Calibri"/>
                <a:sym typeface="Calibri"/>
              </a:rPr>
              <a:t>Side result: 4x reduction in energy</a:t>
            </a:r>
            <a:endParaRPr sz="2400" dirty="0">
              <a:solidFill>
                <a:schemeClr val="lt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F108567A-C55C-1B4E-AB92-FBDD39C87636}"/>
              </a:ext>
            </a:extLst>
          </p:cNvPr>
          <p:cNvPicPr>
            <a:picLocks noChangeAspect="1"/>
          </p:cNvPicPr>
          <p:nvPr/>
        </p:nvPicPr>
        <p:blipFill>
          <a:blip r:embed="rId3"/>
          <a:stretch>
            <a:fillRect/>
          </a:stretch>
        </p:blipFill>
        <p:spPr>
          <a:xfrm>
            <a:off x="2413287" y="1215109"/>
            <a:ext cx="4317423" cy="2743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0" grpId="0" animBg="1"/>
      <p:bldP spid="59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7" name="Google Shape;607;p50"/>
          <p:cNvSpPr txBox="1">
            <a:spLocks noGrp="1"/>
          </p:cNvSpPr>
          <p:nvPr>
            <p:ph type="title"/>
          </p:nvPr>
        </p:nvSpPr>
        <p:spPr>
          <a:xfrm>
            <a:off x="0" y="-32379"/>
            <a:ext cx="9144000" cy="1165638"/>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Quattrocento Sans"/>
              <a:buNone/>
            </a:pPr>
            <a:r>
              <a:rPr lang="en-US" sz="4400" b="0" i="0" u="none" strike="noStrike" cap="none" dirty="0">
                <a:solidFill>
                  <a:schemeClr val="lt1"/>
                </a:solidFill>
                <a:latin typeface="Quattrocento Sans"/>
                <a:ea typeface="Quattrocento Sans"/>
                <a:cs typeface="Quattrocento Sans"/>
                <a:sym typeface="Quattrocento Sans"/>
              </a:rPr>
              <a:t>Conclusion</a:t>
            </a:r>
            <a:endParaRPr sz="4400" b="0" i="0" u="none" strike="noStrike" cap="none" dirty="0">
              <a:solidFill>
                <a:schemeClr val="lt1"/>
              </a:solidFill>
              <a:latin typeface="Quattrocento Sans"/>
              <a:ea typeface="Quattrocento Sans"/>
              <a:cs typeface="Quattrocento Sans"/>
              <a:sym typeface="Quattrocento Sans"/>
            </a:endParaRPr>
          </a:p>
        </p:txBody>
      </p:sp>
      <p:sp>
        <p:nvSpPr>
          <p:cNvPr id="622" name="Google Shape;622;p50"/>
          <p:cNvSpPr/>
          <p:nvPr/>
        </p:nvSpPr>
        <p:spPr>
          <a:xfrm>
            <a:off x="236718" y="5321563"/>
            <a:ext cx="8670563" cy="956936"/>
          </a:xfrm>
          <a:prstGeom prst="roundRect">
            <a:avLst>
              <a:gd name="adj" fmla="val 16667"/>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45700" rIns="91425" bIns="45700" anchor="ctr" anchorCtr="0">
            <a:noAutofit/>
          </a:bodyPr>
          <a:lstStyle/>
          <a:p>
            <a:pPr marL="0" marR="0" lvl="0" indent="0" algn="ctr" rtl="0">
              <a:spcBef>
                <a:spcPts val="0"/>
              </a:spcBef>
              <a:spcAft>
                <a:spcPts val="0"/>
              </a:spcAft>
              <a:buNone/>
            </a:pPr>
            <a:r>
              <a:rPr lang="en-US" sz="3600" dirty="0">
                <a:solidFill>
                  <a:schemeClr val="lt1"/>
                </a:solidFill>
                <a:latin typeface="Quattrocento Sans"/>
                <a:ea typeface="Quattrocento Sans"/>
                <a:cs typeface="Quattrocento Sans"/>
                <a:sym typeface="Quattrocento Sans"/>
              </a:rPr>
              <a:t>Thank You</a:t>
            </a:r>
            <a:endParaRPr sz="3600" dirty="0">
              <a:solidFill>
                <a:schemeClr val="lt1"/>
              </a:solidFill>
              <a:latin typeface="Quattrocento Sans"/>
              <a:ea typeface="Quattrocento Sans"/>
              <a:cs typeface="Quattrocento Sans"/>
              <a:sym typeface="Quattrocento Sans"/>
            </a:endParaRPr>
          </a:p>
        </p:txBody>
      </p:sp>
      <p:sp>
        <p:nvSpPr>
          <p:cNvPr id="639" name="Google Shape;639;p5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12</a:t>
            </a:fld>
            <a:endParaRPr sz="1200">
              <a:solidFill>
                <a:srgbClr val="888888"/>
              </a:solidFill>
              <a:latin typeface="Calibri"/>
              <a:ea typeface="Calibri"/>
              <a:cs typeface="Calibri"/>
              <a:sym typeface="Calibri"/>
            </a:endParaRPr>
          </a:p>
        </p:txBody>
      </p:sp>
      <p:sp>
        <p:nvSpPr>
          <p:cNvPr id="3" name="TextBox 2">
            <a:extLst>
              <a:ext uri="{FF2B5EF4-FFF2-40B4-BE49-F238E27FC236}">
                <a16:creationId xmlns:a16="http://schemas.microsoft.com/office/drawing/2014/main" id="{1F41ABF8-F730-294C-9EF2-4448AA529972}"/>
              </a:ext>
            </a:extLst>
          </p:cNvPr>
          <p:cNvSpPr txBox="1"/>
          <p:nvPr/>
        </p:nvSpPr>
        <p:spPr>
          <a:xfrm>
            <a:off x="567557" y="1827391"/>
            <a:ext cx="7745170" cy="2677656"/>
          </a:xfrm>
          <a:prstGeom prst="rect">
            <a:avLst/>
          </a:prstGeom>
          <a:noFill/>
        </p:spPr>
        <p:txBody>
          <a:bodyPr wrap="square" rtlCol="0">
            <a:spAutoFit/>
          </a:bodyPr>
          <a:lstStyle/>
          <a:p>
            <a:pPr marL="285750" indent="-285750">
              <a:buFont typeface="Arial" panose="020B0604020202020204" pitchFamily="34" charset="0"/>
              <a:buChar char="•"/>
            </a:pPr>
            <a:r>
              <a:rPr lang="en-US" sz="2800" dirty="0"/>
              <a:t>Mobile browsing is more vulnerable to low-end hardware compared to video applications</a:t>
            </a:r>
          </a:p>
          <a:p>
            <a:pPr marL="285750" indent="-285750">
              <a:buFont typeface="Arial" panose="020B0604020202020204" pitchFamily="34" charset="0"/>
              <a:buChar char="•"/>
            </a:pPr>
            <a:r>
              <a:rPr lang="en-US" sz="2800" dirty="0"/>
              <a:t>Mobile network stack overheads are very high on low-end devices</a:t>
            </a:r>
          </a:p>
          <a:p>
            <a:pPr marL="285750" indent="-285750">
              <a:buFont typeface="Arial" panose="020B0604020202020204" pitchFamily="34" charset="0"/>
              <a:buChar char="•"/>
            </a:pPr>
            <a:r>
              <a:rPr lang="en-US" sz="2800" dirty="0"/>
              <a:t>Mobile Web browsing computation can be offloaded to coprocessors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38"/>
          <p:cNvSpPr txBox="1">
            <a:spLocks noGrp="1"/>
          </p:cNvSpPr>
          <p:nvPr>
            <p:ph type="title"/>
          </p:nvPr>
        </p:nvSpPr>
        <p:spPr>
          <a:xfrm>
            <a:off x="0" y="-32379"/>
            <a:ext cx="9144000" cy="1165638"/>
          </a:xfrm>
          <a:prstGeom prst="rect">
            <a:avLst/>
          </a:prstGeom>
          <a:solidFill>
            <a:srgbClr val="262626"/>
          </a:solidFill>
          <a:ln>
            <a:noFill/>
          </a:ln>
        </p:spPr>
        <p:txBody>
          <a:bodyPr spcFirstLastPara="1" wrap="square" lIns="91425" tIns="45700" rIns="91425" bIns="45700" anchor="ctr" anchorCtr="0">
            <a:noAutofit/>
          </a:bodyPr>
          <a:lstStyle/>
          <a:p>
            <a:pPr marL="457200" lvl="1" algn="ctr"/>
            <a:r>
              <a:rPr lang="en-US" sz="3200" dirty="0">
                <a:solidFill>
                  <a:schemeClr val="lt1"/>
                </a:solidFill>
                <a:latin typeface="Calibri"/>
                <a:ea typeface="Calibri"/>
                <a:cs typeface="Calibri"/>
                <a:sym typeface="Calibri"/>
              </a:rPr>
              <a:t>A large fraction of developing regions </a:t>
            </a:r>
            <a:br>
              <a:rPr lang="en-US" sz="3200" dirty="0"/>
            </a:br>
            <a:r>
              <a:rPr lang="en-US" sz="3200" dirty="0">
                <a:solidFill>
                  <a:schemeClr val="lt1"/>
                </a:solidFill>
                <a:latin typeface="Calibri"/>
                <a:ea typeface="Calibri"/>
                <a:cs typeface="Calibri"/>
                <a:sym typeface="Calibri"/>
              </a:rPr>
              <a:t> use low-end smartphones (about 62%-68%)</a:t>
            </a:r>
            <a:r>
              <a:rPr lang="en-US" sz="3200" baseline="30000" dirty="0">
                <a:solidFill>
                  <a:schemeClr val="lt1"/>
                </a:solidFill>
                <a:latin typeface="Calibri"/>
                <a:ea typeface="Calibri"/>
                <a:cs typeface="Calibri"/>
                <a:sym typeface="Calibri"/>
              </a:rPr>
              <a:t>[1]</a:t>
            </a:r>
          </a:p>
        </p:txBody>
      </p:sp>
      <p:sp>
        <p:nvSpPr>
          <p:cNvPr id="470" name="Google Shape;470;p3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2</a:t>
            </a:fld>
            <a:endParaRPr sz="1200">
              <a:solidFill>
                <a:srgbClr val="888888"/>
              </a:solidFill>
              <a:latin typeface="Calibri"/>
              <a:ea typeface="Calibri"/>
              <a:cs typeface="Calibri"/>
              <a:sym typeface="Calibri"/>
            </a:endParaRPr>
          </a:p>
        </p:txBody>
      </p:sp>
      <p:sp>
        <p:nvSpPr>
          <p:cNvPr id="6" name="Google Shape;473;p38">
            <a:extLst>
              <a:ext uri="{FF2B5EF4-FFF2-40B4-BE49-F238E27FC236}">
                <a16:creationId xmlns:a16="http://schemas.microsoft.com/office/drawing/2014/main" id="{4FA25249-09AB-A842-BC17-76A3BBBA9A58}"/>
              </a:ext>
            </a:extLst>
          </p:cNvPr>
          <p:cNvSpPr/>
          <p:nvPr/>
        </p:nvSpPr>
        <p:spPr>
          <a:xfrm>
            <a:off x="2826331" y="6383682"/>
            <a:ext cx="3624197" cy="30777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400" dirty="0">
                <a:solidFill>
                  <a:schemeClr val="dk1"/>
                </a:solidFill>
                <a:latin typeface="Arial"/>
                <a:ea typeface="Arial"/>
                <a:cs typeface="Arial"/>
                <a:sym typeface="Arial"/>
              </a:rPr>
              <a:t>[1] Unity. http://hwstats.unity3d.com/mobile/</a:t>
            </a:r>
            <a:endParaRPr sz="1400" dirty="0">
              <a:solidFill>
                <a:schemeClr val="dk1"/>
              </a:solidFill>
              <a:latin typeface="Calibri"/>
              <a:ea typeface="Calibri"/>
              <a:cs typeface="Calibri"/>
              <a:sym typeface="Calibri"/>
            </a:endParaRPr>
          </a:p>
        </p:txBody>
      </p:sp>
      <p:grpSp>
        <p:nvGrpSpPr>
          <p:cNvPr id="14" name="Group 13">
            <a:extLst>
              <a:ext uri="{FF2B5EF4-FFF2-40B4-BE49-F238E27FC236}">
                <a16:creationId xmlns:a16="http://schemas.microsoft.com/office/drawing/2014/main" id="{8CBE7B30-9DAF-A840-8616-5737176E50D9}"/>
              </a:ext>
            </a:extLst>
          </p:cNvPr>
          <p:cNvGrpSpPr/>
          <p:nvPr/>
        </p:nvGrpSpPr>
        <p:grpSpPr>
          <a:xfrm>
            <a:off x="1298867" y="1283044"/>
            <a:ext cx="3440434" cy="2399828"/>
            <a:chOff x="1163784" y="1345167"/>
            <a:chExt cx="3440434" cy="2399828"/>
          </a:xfrm>
        </p:grpSpPr>
        <p:pic>
          <p:nvPicPr>
            <p:cNvPr id="2" name="Picture 1">
              <a:extLst>
                <a:ext uri="{FF2B5EF4-FFF2-40B4-BE49-F238E27FC236}">
                  <a16:creationId xmlns:a16="http://schemas.microsoft.com/office/drawing/2014/main" id="{76DA6271-5EBC-C148-82B1-91129B706579}"/>
                </a:ext>
              </a:extLst>
            </p:cNvPr>
            <p:cNvPicPr>
              <a:picLocks noChangeAspect="1"/>
            </p:cNvPicPr>
            <p:nvPr/>
          </p:nvPicPr>
          <p:blipFill>
            <a:blip r:embed="rId3"/>
            <a:stretch>
              <a:fillRect/>
            </a:stretch>
          </p:blipFill>
          <p:spPr>
            <a:xfrm>
              <a:off x="1423556" y="1480317"/>
              <a:ext cx="1118755" cy="1491673"/>
            </a:xfrm>
            <a:prstGeom prst="rect">
              <a:avLst/>
            </a:prstGeom>
          </p:spPr>
        </p:pic>
        <p:pic>
          <p:nvPicPr>
            <p:cNvPr id="3" name="Picture 2">
              <a:extLst>
                <a:ext uri="{FF2B5EF4-FFF2-40B4-BE49-F238E27FC236}">
                  <a16:creationId xmlns:a16="http://schemas.microsoft.com/office/drawing/2014/main" id="{265D687F-017F-5243-B96E-79B7B7486663}"/>
                </a:ext>
              </a:extLst>
            </p:cNvPr>
            <p:cNvPicPr>
              <a:picLocks noChangeAspect="1"/>
            </p:cNvPicPr>
            <p:nvPr/>
          </p:nvPicPr>
          <p:blipFill>
            <a:blip r:embed="rId4"/>
            <a:stretch>
              <a:fillRect/>
            </a:stretch>
          </p:blipFill>
          <p:spPr>
            <a:xfrm>
              <a:off x="2879331" y="1345167"/>
              <a:ext cx="1724887" cy="1736436"/>
            </a:xfrm>
            <a:prstGeom prst="rect">
              <a:avLst/>
            </a:prstGeom>
          </p:spPr>
        </p:pic>
        <p:sp>
          <p:nvSpPr>
            <p:cNvPr id="4" name="Rounded Rectangle 3">
              <a:extLst>
                <a:ext uri="{FF2B5EF4-FFF2-40B4-BE49-F238E27FC236}">
                  <a16:creationId xmlns:a16="http://schemas.microsoft.com/office/drawing/2014/main" id="{FFD79889-B270-5641-A834-B653AD0970F5}"/>
                </a:ext>
              </a:extLst>
            </p:cNvPr>
            <p:cNvSpPr/>
            <p:nvPr/>
          </p:nvSpPr>
          <p:spPr>
            <a:xfrm>
              <a:off x="1163784" y="3142133"/>
              <a:ext cx="1638300" cy="602672"/>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800" dirty="0" err="1"/>
                <a:t>Intex</a:t>
              </a:r>
              <a:r>
                <a:rPr lang="en-US" sz="1800" dirty="0"/>
                <a:t> Amaze</a:t>
              </a:r>
            </a:p>
          </p:txBody>
        </p:sp>
        <p:sp>
          <p:nvSpPr>
            <p:cNvPr id="11" name="Rounded Rectangle 10">
              <a:extLst>
                <a:ext uri="{FF2B5EF4-FFF2-40B4-BE49-F238E27FC236}">
                  <a16:creationId xmlns:a16="http://schemas.microsoft.com/office/drawing/2014/main" id="{462D2A0A-9D55-D943-9590-1985DE653785}"/>
                </a:ext>
              </a:extLst>
            </p:cNvPr>
            <p:cNvSpPr/>
            <p:nvPr/>
          </p:nvSpPr>
          <p:spPr>
            <a:xfrm>
              <a:off x="2860104" y="3142323"/>
              <a:ext cx="1681594" cy="602672"/>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800" dirty="0"/>
                <a:t>Google Pixel2</a:t>
              </a:r>
            </a:p>
          </p:txBody>
        </p:sp>
      </p:grpSp>
      <p:graphicFrame>
        <p:nvGraphicFramePr>
          <p:cNvPr id="7" name="Table 6">
            <a:extLst>
              <a:ext uri="{FF2B5EF4-FFF2-40B4-BE49-F238E27FC236}">
                <a16:creationId xmlns:a16="http://schemas.microsoft.com/office/drawing/2014/main" id="{264B5CA7-29A5-D643-B6D8-AA6F8BA0CCD9}"/>
              </a:ext>
            </a:extLst>
          </p:cNvPr>
          <p:cNvGraphicFramePr>
            <a:graphicFrameLocks noGrp="1"/>
          </p:cNvGraphicFramePr>
          <p:nvPr>
            <p:extLst>
              <p:ext uri="{D42A27DB-BD31-4B8C-83A1-F6EECF244321}">
                <p14:modId xmlns:p14="http://schemas.microsoft.com/office/powerpoint/2010/main" val="1341147752"/>
              </p:ext>
            </p:extLst>
          </p:nvPr>
        </p:nvGraphicFramePr>
        <p:xfrm>
          <a:off x="135083" y="4276316"/>
          <a:ext cx="4717473" cy="1483360"/>
        </p:xfrm>
        <a:graphic>
          <a:graphicData uri="http://schemas.openxmlformats.org/drawingml/2006/table">
            <a:tbl>
              <a:tblPr firstRow="1" bandRow="1">
                <a:tableStyleId>{5940675A-B579-460E-94D1-54222C63F5DA}</a:tableStyleId>
              </a:tblPr>
              <a:tblGrid>
                <a:gridCol w="1115040">
                  <a:extLst>
                    <a:ext uri="{9D8B030D-6E8A-4147-A177-3AD203B41FA5}">
                      <a16:colId xmlns:a16="http://schemas.microsoft.com/office/drawing/2014/main" val="3971140758"/>
                    </a:ext>
                  </a:extLst>
                </a:gridCol>
                <a:gridCol w="1715444">
                  <a:extLst>
                    <a:ext uri="{9D8B030D-6E8A-4147-A177-3AD203B41FA5}">
                      <a16:colId xmlns:a16="http://schemas.microsoft.com/office/drawing/2014/main" val="3886524795"/>
                    </a:ext>
                  </a:extLst>
                </a:gridCol>
                <a:gridCol w="1886989">
                  <a:extLst>
                    <a:ext uri="{9D8B030D-6E8A-4147-A177-3AD203B41FA5}">
                      <a16:colId xmlns:a16="http://schemas.microsoft.com/office/drawing/2014/main" val="3101620416"/>
                    </a:ext>
                  </a:extLst>
                </a:gridCol>
              </a:tblGrid>
              <a:tr h="370840">
                <a:tc>
                  <a:txBody>
                    <a:bodyPr/>
                    <a:lstStyle/>
                    <a:p>
                      <a:r>
                        <a:rPr lang="en-US" b="1" dirty="0"/>
                        <a:t>Cost</a:t>
                      </a:r>
                    </a:p>
                  </a:txBody>
                  <a:tcPr/>
                </a:tc>
                <a:tc>
                  <a:txBody>
                    <a:bodyPr/>
                    <a:lstStyle/>
                    <a:p>
                      <a:r>
                        <a:rPr lang="en-US" dirty="0"/>
                        <a:t>$60</a:t>
                      </a:r>
                    </a:p>
                  </a:txBody>
                  <a:tcPr/>
                </a:tc>
                <a:tc>
                  <a:txBody>
                    <a:bodyPr/>
                    <a:lstStyle/>
                    <a:p>
                      <a:r>
                        <a:rPr lang="en-US" dirty="0"/>
                        <a:t>$700</a:t>
                      </a:r>
                    </a:p>
                  </a:txBody>
                  <a:tcPr/>
                </a:tc>
                <a:extLst>
                  <a:ext uri="{0D108BD9-81ED-4DB2-BD59-A6C34878D82A}">
                    <a16:rowId xmlns:a16="http://schemas.microsoft.com/office/drawing/2014/main" val="2384029249"/>
                  </a:ext>
                </a:extLst>
              </a:tr>
              <a:tr h="370840">
                <a:tc>
                  <a:txBody>
                    <a:bodyPr/>
                    <a:lstStyle/>
                    <a:p>
                      <a:r>
                        <a:rPr lang="en-US" b="1" dirty="0"/>
                        <a:t>CPU Clock</a:t>
                      </a:r>
                    </a:p>
                  </a:txBody>
                  <a:tcPr/>
                </a:tc>
                <a:tc>
                  <a:txBody>
                    <a:bodyPr/>
                    <a:lstStyle/>
                    <a:p>
                      <a:r>
                        <a:rPr lang="en-US" dirty="0"/>
                        <a:t>300MHz – 1.2GHz</a:t>
                      </a:r>
                    </a:p>
                  </a:txBody>
                  <a:tcPr/>
                </a:tc>
                <a:tc>
                  <a:txBody>
                    <a:bodyPr/>
                    <a:lstStyle/>
                    <a:p>
                      <a:r>
                        <a:rPr lang="en-US" dirty="0"/>
                        <a:t>700MHz – 2.4GHz</a:t>
                      </a:r>
                    </a:p>
                  </a:txBody>
                  <a:tcPr/>
                </a:tc>
                <a:extLst>
                  <a:ext uri="{0D108BD9-81ED-4DB2-BD59-A6C34878D82A}">
                    <a16:rowId xmlns:a16="http://schemas.microsoft.com/office/drawing/2014/main" val="163192306"/>
                  </a:ext>
                </a:extLst>
              </a:tr>
              <a:tr h="370840">
                <a:tc>
                  <a:txBody>
                    <a:bodyPr/>
                    <a:lstStyle/>
                    <a:p>
                      <a:r>
                        <a:rPr lang="en-US" b="1" dirty="0"/>
                        <a:t>Memory</a:t>
                      </a:r>
                    </a:p>
                  </a:txBody>
                  <a:tcPr/>
                </a:tc>
                <a:tc>
                  <a:txBody>
                    <a:bodyPr/>
                    <a:lstStyle/>
                    <a:p>
                      <a:r>
                        <a:rPr lang="en-US" dirty="0"/>
                        <a:t>1GB</a:t>
                      </a:r>
                    </a:p>
                  </a:txBody>
                  <a:tcPr/>
                </a:tc>
                <a:tc>
                  <a:txBody>
                    <a:bodyPr/>
                    <a:lstStyle/>
                    <a:p>
                      <a:r>
                        <a:rPr lang="en-US" dirty="0"/>
                        <a:t>4GB</a:t>
                      </a:r>
                    </a:p>
                  </a:txBody>
                  <a:tcPr/>
                </a:tc>
                <a:extLst>
                  <a:ext uri="{0D108BD9-81ED-4DB2-BD59-A6C34878D82A}">
                    <a16:rowId xmlns:a16="http://schemas.microsoft.com/office/drawing/2014/main" val="3552495852"/>
                  </a:ext>
                </a:extLst>
              </a:tr>
              <a:tr h="370840">
                <a:tc>
                  <a:txBody>
                    <a:bodyPr/>
                    <a:lstStyle/>
                    <a:p>
                      <a:r>
                        <a:rPr lang="en-US" b="1" dirty="0"/>
                        <a:t>#Cores</a:t>
                      </a:r>
                    </a:p>
                  </a:txBody>
                  <a:tcPr/>
                </a:tc>
                <a:tc>
                  <a:txBody>
                    <a:bodyPr/>
                    <a:lstStyle/>
                    <a:p>
                      <a:r>
                        <a:rPr lang="en-US" dirty="0"/>
                        <a:t>4</a:t>
                      </a:r>
                    </a:p>
                  </a:txBody>
                  <a:tcPr/>
                </a:tc>
                <a:tc>
                  <a:txBody>
                    <a:bodyPr/>
                    <a:lstStyle/>
                    <a:p>
                      <a:r>
                        <a:rPr lang="en-US" dirty="0"/>
                        <a:t>8</a:t>
                      </a:r>
                    </a:p>
                  </a:txBody>
                  <a:tcPr/>
                </a:tc>
                <a:extLst>
                  <a:ext uri="{0D108BD9-81ED-4DB2-BD59-A6C34878D82A}">
                    <a16:rowId xmlns:a16="http://schemas.microsoft.com/office/drawing/2014/main" val="547768114"/>
                  </a:ext>
                </a:extLst>
              </a:tr>
            </a:tbl>
          </a:graphicData>
        </a:graphic>
      </p:graphicFrame>
      <p:sp>
        <p:nvSpPr>
          <p:cNvPr id="13" name="Rounded Rectangle 12">
            <a:extLst>
              <a:ext uri="{FF2B5EF4-FFF2-40B4-BE49-F238E27FC236}">
                <a16:creationId xmlns:a16="http://schemas.microsoft.com/office/drawing/2014/main" id="{B68E9B0D-9FA5-664C-8BA5-E798683213FD}"/>
              </a:ext>
            </a:extLst>
          </p:cNvPr>
          <p:cNvSpPr/>
          <p:nvPr/>
        </p:nvSpPr>
        <p:spPr>
          <a:xfrm>
            <a:off x="6048032" y="3682682"/>
            <a:ext cx="2327564" cy="1936787"/>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Device impact on </a:t>
            </a:r>
            <a:r>
              <a:rPr lang="en-US" sz="2000" dirty="0" err="1"/>
              <a:t>QoE</a:t>
            </a:r>
            <a:r>
              <a:rPr lang="en-US" sz="2000" dirty="0"/>
              <a:t> is not clear</a:t>
            </a:r>
          </a:p>
          <a:p>
            <a:pPr algn="ctr"/>
            <a:r>
              <a:rPr lang="en-US" sz="2000" dirty="0"/>
              <a:t>(Unlike Network)</a:t>
            </a:r>
          </a:p>
        </p:txBody>
      </p:sp>
      <p:sp>
        <p:nvSpPr>
          <p:cNvPr id="17" name="Rounded Rectangle 16">
            <a:extLst>
              <a:ext uri="{FF2B5EF4-FFF2-40B4-BE49-F238E27FC236}">
                <a16:creationId xmlns:a16="http://schemas.microsoft.com/office/drawing/2014/main" id="{6356D469-2DAC-004A-BE13-19EBF9E36240}"/>
              </a:ext>
            </a:extLst>
          </p:cNvPr>
          <p:cNvSpPr/>
          <p:nvPr/>
        </p:nvSpPr>
        <p:spPr>
          <a:xfrm>
            <a:off x="6048032" y="1474143"/>
            <a:ext cx="2327564" cy="1936787"/>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A large diversity in mobile device hardware</a:t>
            </a:r>
          </a:p>
        </p:txBody>
      </p:sp>
      <p:sp>
        <p:nvSpPr>
          <p:cNvPr id="18" name="TextBox 17">
            <a:extLst>
              <a:ext uri="{FF2B5EF4-FFF2-40B4-BE49-F238E27FC236}">
                <a16:creationId xmlns:a16="http://schemas.microsoft.com/office/drawing/2014/main" id="{C022D366-FFC0-5D42-82E8-9CBF91EF8C84}"/>
              </a:ext>
            </a:extLst>
          </p:cNvPr>
          <p:cNvSpPr txBox="1"/>
          <p:nvPr/>
        </p:nvSpPr>
        <p:spPr>
          <a:xfrm>
            <a:off x="1723516" y="3915784"/>
            <a:ext cx="870751" cy="307777"/>
          </a:xfrm>
          <a:prstGeom prst="rect">
            <a:avLst/>
          </a:prstGeom>
          <a:noFill/>
        </p:spPr>
        <p:txBody>
          <a:bodyPr wrap="none" rtlCol="0">
            <a:spAutoFit/>
          </a:bodyPr>
          <a:lstStyle/>
          <a:p>
            <a:r>
              <a:rPr lang="en-US" dirty="0"/>
              <a:t>Low-end</a:t>
            </a:r>
          </a:p>
        </p:txBody>
      </p:sp>
      <p:sp>
        <p:nvSpPr>
          <p:cNvPr id="19" name="TextBox 18">
            <a:extLst>
              <a:ext uri="{FF2B5EF4-FFF2-40B4-BE49-F238E27FC236}">
                <a16:creationId xmlns:a16="http://schemas.microsoft.com/office/drawing/2014/main" id="{6A3255BA-1AE4-9747-9CF2-23E665ACA892}"/>
              </a:ext>
            </a:extLst>
          </p:cNvPr>
          <p:cNvSpPr txBox="1"/>
          <p:nvPr/>
        </p:nvSpPr>
        <p:spPr>
          <a:xfrm>
            <a:off x="3421445" y="3915784"/>
            <a:ext cx="910827" cy="307777"/>
          </a:xfrm>
          <a:prstGeom prst="rect">
            <a:avLst/>
          </a:prstGeom>
          <a:noFill/>
        </p:spPr>
        <p:txBody>
          <a:bodyPr wrap="none" rtlCol="0">
            <a:spAutoFit/>
          </a:bodyPr>
          <a:lstStyle/>
          <a:p>
            <a:r>
              <a:rPr lang="en-US" dirty="0"/>
              <a:t>High-end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80" name="Google Shape;480;p39"/>
          <p:cNvSpPr txBox="1">
            <a:spLocks noGrp="1"/>
          </p:cNvSpPr>
          <p:nvPr>
            <p:ph type="title"/>
          </p:nvPr>
        </p:nvSpPr>
        <p:spPr>
          <a:xfrm>
            <a:off x="0" y="0"/>
            <a:ext cx="9144000" cy="1205345"/>
          </a:xfrm>
          <a:prstGeom prst="rect">
            <a:avLst/>
          </a:prstGeom>
          <a:solidFill>
            <a:srgbClr val="262626"/>
          </a:solidFill>
          <a:ln>
            <a:noFill/>
          </a:ln>
        </p:spPr>
        <p:txBody>
          <a:bodyPr spcFirstLastPara="1" wrap="square" lIns="91425" tIns="45700" rIns="91425" bIns="45700" anchor="ctr" anchorCtr="0">
            <a:noAutofit/>
          </a:bodyPr>
          <a:lstStyle/>
          <a:p>
            <a:pPr lvl="0" algn="ctr">
              <a:buClr>
                <a:schemeClr val="lt1"/>
              </a:buClr>
            </a:pPr>
            <a:r>
              <a:rPr lang="en-US" sz="3200" dirty="0">
                <a:solidFill>
                  <a:schemeClr val="bg1"/>
                </a:solidFill>
              </a:rPr>
              <a:t>Are Internet applications affected by </a:t>
            </a:r>
            <a:br>
              <a:rPr lang="en-US" sz="3200" dirty="0">
                <a:solidFill>
                  <a:schemeClr val="bg1"/>
                </a:solidFill>
              </a:rPr>
            </a:br>
            <a:r>
              <a:rPr lang="en-US" sz="3200" dirty="0">
                <a:solidFill>
                  <a:schemeClr val="bg1"/>
                </a:solidFill>
              </a:rPr>
              <a:t>low-end hardware?</a:t>
            </a:r>
            <a:endParaRPr sz="3200" b="0" i="0" u="none" strike="noStrike" cap="none" dirty="0">
              <a:solidFill>
                <a:schemeClr val="bg1"/>
              </a:solidFill>
              <a:latin typeface="Quattrocento Sans"/>
              <a:ea typeface="Quattrocento Sans"/>
              <a:cs typeface="Quattrocento Sans"/>
              <a:sym typeface="Quattrocento Sans"/>
            </a:endParaRPr>
          </a:p>
        </p:txBody>
      </p:sp>
      <p:sp>
        <p:nvSpPr>
          <p:cNvPr id="481" name="Google Shape;481;p39"/>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3</a:t>
            </a:fld>
            <a:endParaRPr sz="1200">
              <a:solidFill>
                <a:srgbClr val="888888"/>
              </a:solidFill>
              <a:latin typeface="Calibri"/>
              <a:ea typeface="Calibri"/>
              <a:cs typeface="Calibri"/>
              <a:sym typeface="Calibri"/>
            </a:endParaRPr>
          </a:p>
        </p:txBody>
      </p:sp>
      <p:sp>
        <p:nvSpPr>
          <p:cNvPr id="2" name="TextBox 1">
            <a:extLst>
              <a:ext uri="{FF2B5EF4-FFF2-40B4-BE49-F238E27FC236}">
                <a16:creationId xmlns:a16="http://schemas.microsoft.com/office/drawing/2014/main" id="{6A693BB0-2C02-A043-850B-8EC2EB15AE9E}"/>
              </a:ext>
            </a:extLst>
          </p:cNvPr>
          <p:cNvSpPr txBox="1"/>
          <p:nvPr/>
        </p:nvSpPr>
        <p:spPr>
          <a:xfrm>
            <a:off x="1329671" y="1871938"/>
            <a:ext cx="3278462" cy="461665"/>
          </a:xfrm>
          <a:prstGeom prst="rect">
            <a:avLst/>
          </a:prstGeom>
          <a:noFill/>
        </p:spPr>
        <p:txBody>
          <a:bodyPr wrap="none" rtlCol="0">
            <a:spAutoFit/>
          </a:bodyPr>
          <a:lstStyle/>
          <a:p>
            <a:r>
              <a:rPr lang="en-US" sz="2400" b="1" dirty="0"/>
              <a:t>Application Category</a:t>
            </a:r>
          </a:p>
        </p:txBody>
      </p:sp>
      <p:sp>
        <p:nvSpPr>
          <p:cNvPr id="4" name="TextBox 3">
            <a:extLst>
              <a:ext uri="{FF2B5EF4-FFF2-40B4-BE49-F238E27FC236}">
                <a16:creationId xmlns:a16="http://schemas.microsoft.com/office/drawing/2014/main" id="{05C984A4-9BD5-6E45-B7BD-8CE442A53431}"/>
              </a:ext>
            </a:extLst>
          </p:cNvPr>
          <p:cNvSpPr txBox="1"/>
          <p:nvPr/>
        </p:nvSpPr>
        <p:spPr>
          <a:xfrm>
            <a:off x="6448414" y="1871937"/>
            <a:ext cx="1980029" cy="461665"/>
          </a:xfrm>
          <a:prstGeom prst="rect">
            <a:avLst/>
          </a:prstGeom>
          <a:noFill/>
        </p:spPr>
        <p:txBody>
          <a:bodyPr wrap="none" rtlCol="0">
            <a:spAutoFit/>
          </a:bodyPr>
          <a:lstStyle/>
          <a:p>
            <a:r>
              <a:rPr lang="en-US" sz="2400" b="1" dirty="0" err="1"/>
              <a:t>QoE</a:t>
            </a:r>
            <a:r>
              <a:rPr lang="en-US" sz="2400" b="1" dirty="0"/>
              <a:t> Metrics</a:t>
            </a:r>
          </a:p>
        </p:txBody>
      </p:sp>
      <p:cxnSp>
        <p:nvCxnSpPr>
          <p:cNvPr id="10" name="Straight Connector 9">
            <a:extLst>
              <a:ext uri="{FF2B5EF4-FFF2-40B4-BE49-F238E27FC236}">
                <a16:creationId xmlns:a16="http://schemas.microsoft.com/office/drawing/2014/main" id="{BB68CB70-E172-7E43-9416-A58E40404C49}"/>
              </a:ext>
            </a:extLst>
          </p:cNvPr>
          <p:cNvCxnSpPr>
            <a:cxnSpLocks/>
          </p:cNvCxnSpPr>
          <p:nvPr/>
        </p:nvCxnSpPr>
        <p:spPr>
          <a:xfrm>
            <a:off x="5767543" y="1746033"/>
            <a:ext cx="0" cy="4008006"/>
          </a:xfrm>
          <a:prstGeom prst="line">
            <a:avLst/>
          </a:prstGeom>
          <a:ln w="38100"/>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4DDB5C78-086E-794B-A086-D6A048EBD77C}"/>
              </a:ext>
            </a:extLst>
          </p:cNvPr>
          <p:cNvCxnSpPr>
            <a:cxnSpLocks/>
          </p:cNvCxnSpPr>
          <p:nvPr/>
        </p:nvCxnSpPr>
        <p:spPr>
          <a:xfrm>
            <a:off x="52543" y="2436297"/>
            <a:ext cx="9091457" cy="0"/>
          </a:xfrm>
          <a:prstGeom prst="line">
            <a:avLst/>
          </a:prstGeom>
          <a:ln w="38100"/>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474E521C-C226-0243-9E08-ED898F6E5F1E}"/>
              </a:ext>
            </a:extLst>
          </p:cNvPr>
          <p:cNvSpPr txBox="1"/>
          <p:nvPr/>
        </p:nvSpPr>
        <p:spPr>
          <a:xfrm>
            <a:off x="770773" y="2807193"/>
            <a:ext cx="2170787" cy="461665"/>
          </a:xfrm>
          <a:prstGeom prst="rect">
            <a:avLst/>
          </a:prstGeom>
          <a:noFill/>
        </p:spPr>
        <p:txBody>
          <a:bodyPr wrap="none" rtlCol="0">
            <a:spAutoFit/>
          </a:bodyPr>
          <a:lstStyle/>
          <a:p>
            <a:r>
              <a:rPr lang="en-US" sz="2400" dirty="0"/>
              <a:t>Web Browsing</a:t>
            </a:r>
          </a:p>
        </p:txBody>
      </p:sp>
      <p:cxnSp>
        <p:nvCxnSpPr>
          <p:cNvPr id="15" name="Straight Connector 14">
            <a:extLst>
              <a:ext uri="{FF2B5EF4-FFF2-40B4-BE49-F238E27FC236}">
                <a16:creationId xmlns:a16="http://schemas.microsoft.com/office/drawing/2014/main" id="{890E6F21-81DC-EE48-B0A6-1B79112F24CC}"/>
              </a:ext>
            </a:extLst>
          </p:cNvPr>
          <p:cNvCxnSpPr>
            <a:cxnSpLocks/>
          </p:cNvCxnSpPr>
          <p:nvPr/>
        </p:nvCxnSpPr>
        <p:spPr>
          <a:xfrm>
            <a:off x="52542" y="3474246"/>
            <a:ext cx="9091458" cy="0"/>
          </a:xfrm>
          <a:prstGeom prst="line">
            <a:avLst/>
          </a:prstGeom>
          <a:ln w="25400"/>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4DB12EFF-5694-0C44-8DE8-58C108A3EF5B}"/>
              </a:ext>
            </a:extLst>
          </p:cNvPr>
          <p:cNvCxnSpPr>
            <a:cxnSpLocks/>
          </p:cNvCxnSpPr>
          <p:nvPr/>
        </p:nvCxnSpPr>
        <p:spPr>
          <a:xfrm>
            <a:off x="52541" y="4541046"/>
            <a:ext cx="9111184" cy="0"/>
          </a:xfrm>
          <a:prstGeom prst="line">
            <a:avLst/>
          </a:prstGeom>
          <a:ln w="25400"/>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043651BB-8BB5-8447-902B-E09EF814F796}"/>
              </a:ext>
            </a:extLst>
          </p:cNvPr>
          <p:cNvSpPr txBox="1"/>
          <p:nvPr/>
        </p:nvSpPr>
        <p:spPr>
          <a:xfrm>
            <a:off x="624899" y="3776814"/>
            <a:ext cx="2462534" cy="461665"/>
          </a:xfrm>
          <a:prstGeom prst="rect">
            <a:avLst/>
          </a:prstGeom>
          <a:noFill/>
        </p:spPr>
        <p:txBody>
          <a:bodyPr wrap="none" rtlCol="0">
            <a:spAutoFit/>
          </a:bodyPr>
          <a:lstStyle/>
          <a:p>
            <a:r>
              <a:rPr lang="en-US" sz="2400" dirty="0"/>
              <a:t>Video Streaming</a:t>
            </a:r>
          </a:p>
        </p:txBody>
      </p:sp>
      <p:sp>
        <p:nvSpPr>
          <p:cNvPr id="14" name="TextBox 13">
            <a:extLst>
              <a:ext uri="{FF2B5EF4-FFF2-40B4-BE49-F238E27FC236}">
                <a16:creationId xmlns:a16="http://schemas.microsoft.com/office/drawing/2014/main" id="{77064C03-62C2-AF4B-97AE-2EDFD66CB658}"/>
              </a:ext>
            </a:extLst>
          </p:cNvPr>
          <p:cNvSpPr txBox="1"/>
          <p:nvPr/>
        </p:nvSpPr>
        <p:spPr>
          <a:xfrm>
            <a:off x="607266" y="4843613"/>
            <a:ext cx="2497800" cy="461665"/>
          </a:xfrm>
          <a:prstGeom prst="rect">
            <a:avLst/>
          </a:prstGeom>
          <a:noFill/>
        </p:spPr>
        <p:txBody>
          <a:bodyPr wrap="none" rtlCol="0">
            <a:spAutoFit/>
          </a:bodyPr>
          <a:lstStyle/>
          <a:p>
            <a:r>
              <a:rPr lang="en-US" sz="2400" dirty="0"/>
              <a:t>Video Telephony</a:t>
            </a:r>
          </a:p>
        </p:txBody>
      </p:sp>
      <p:pic>
        <p:nvPicPr>
          <p:cNvPr id="17" name="Picture 16">
            <a:extLst>
              <a:ext uri="{FF2B5EF4-FFF2-40B4-BE49-F238E27FC236}">
                <a16:creationId xmlns:a16="http://schemas.microsoft.com/office/drawing/2014/main" id="{FEF90BA3-571D-B849-A248-1D1BB1ECC907}"/>
              </a:ext>
            </a:extLst>
          </p:cNvPr>
          <p:cNvPicPr>
            <a:picLocks noChangeAspect="1"/>
          </p:cNvPicPr>
          <p:nvPr/>
        </p:nvPicPr>
        <p:blipFill>
          <a:blip r:embed="rId3"/>
          <a:stretch>
            <a:fillRect/>
          </a:stretch>
        </p:blipFill>
        <p:spPr>
          <a:xfrm>
            <a:off x="3589143" y="2497684"/>
            <a:ext cx="895705" cy="895705"/>
          </a:xfrm>
          <a:prstGeom prst="rect">
            <a:avLst/>
          </a:prstGeom>
        </p:spPr>
      </p:pic>
      <p:pic>
        <p:nvPicPr>
          <p:cNvPr id="18" name="Picture 17">
            <a:extLst>
              <a:ext uri="{FF2B5EF4-FFF2-40B4-BE49-F238E27FC236}">
                <a16:creationId xmlns:a16="http://schemas.microsoft.com/office/drawing/2014/main" id="{AD6C0185-5834-5548-AEC6-165A55501DE9}"/>
              </a:ext>
            </a:extLst>
          </p:cNvPr>
          <p:cNvPicPr>
            <a:picLocks noChangeAspect="1"/>
          </p:cNvPicPr>
          <p:nvPr/>
        </p:nvPicPr>
        <p:blipFill>
          <a:blip r:embed="rId4"/>
          <a:stretch>
            <a:fillRect/>
          </a:stretch>
        </p:blipFill>
        <p:spPr>
          <a:xfrm>
            <a:off x="3495398" y="3625731"/>
            <a:ext cx="1060335" cy="805606"/>
          </a:xfrm>
          <a:prstGeom prst="rect">
            <a:avLst/>
          </a:prstGeom>
        </p:spPr>
      </p:pic>
      <p:pic>
        <p:nvPicPr>
          <p:cNvPr id="19" name="Picture 18">
            <a:extLst>
              <a:ext uri="{FF2B5EF4-FFF2-40B4-BE49-F238E27FC236}">
                <a16:creationId xmlns:a16="http://schemas.microsoft.com/office/drawing/2014/main" id="{257F44E8-2DDB-3446-9371-9C47CB8BD1B9}"/>
              </a:ext>
            </a:extLst>
          </p:cNvPr>
          <p:cNvPicPr>
            <a:picLocks noChangeAspect="1"/>
          </p:cNvPicPr>
          <p:nvPr/>
        </p:nvPicPr>
        <p:blipFill>
          <a:blip r:embed="rId5"/>
          <a:stretch>
            <a:fillRect/>
          </a:stretch>
        </p:blipFill>
        <p:spPr>
          <a:xfrm>
            <a:off x="3569193" y="4666573"/>
            <a:ext cx="997971" cy="997971"/>
          </a:xfrm>
          <a:prstGeom prst="rect">
            <a:avLst/>
          </a:prstGeom>
        </p:spPr>
      </p:pic>
      <p:sp>
        <p:nvSpPr>
          <p:cNvPr id="22" name="TextBox 21">
            <a:extLst>
              <a:ext uri="{FF2B5EF4-FFF2-40B4-BE49-F238E27FC236}">
                <a16:creationId xmlns:a16="http://schemas.microsoft.com/office/drawing/2014/main" id="{633B3741-18E9-1945-9268-65B9BDE3E592}"/>
              </a:ext>
            </a:extLst>
          </p:cNvPr>
          <p:cNvSpPr txBox="1"/>
          <p:nvPr/>
        </p:nvSpPr>
        <p:spPr>
          <a:xfrm>
            <a:off x="7021488" y="2711641"/>
            <a:ext cx="833882" cy="461665"/>
          </a:xfrm>
          <a:prstGeom prst="rect">
            <a:avLst/>
          </a:prstGeom>
          <a:noFill/>
        </p:spPr>
        <p:txBody>
          <a:bodyPr wrap="none" rtlCol="0">
            <a:spAutoFit/>
          </a:bodyPr>
          <a:lstStyle/>
          <a:p>
            <a:pPr algn="ctr"/>
            <a:r>
              <a:rPr lang="en-US" sz="2400" dirty="0"/>
              <a:t>PLT </a:t>
            </a:r>
          </a:p>
        </p:txBody>
      </p:sp>
      <p:sp>
        <p:nvSpPr>
          <p:cNvPr id="21" name="TextBox 20">
            <a:extLst>
              <a:ext uri="{FF2B5EF4-FFF2-40B4-BE49-F238E27FC236}">
                <a16:creationId xmlns:a16="http://schemas.microsoft.com/office/drawing/2014/main" id="{C7E44008-4B31-0649-B47E-7B5BA9400599}"/>
              </a:ext>
            </a:extLst>
          </p:cNvPr>
          <p:cNvSpPr txBox="1"/>
          <p:nvPr/>
        </p:nvSpPr>
        <p:spPr>
          <a:xfrm>
            <a:off x="6186940" y="3653351"/>
            <a:ext cx="2510624" cy="830997"/>
          </a:xfrm>
          <a:prstGeom prst="rect">
            <a:avLst/>
          </a:prstGeom>
          <a:noFill/>
        </p:spPr>
        <p:txBody>
          <a:bodyPr wrap="none" rtlCol="0">
            <a:spAutoFit/>
          </a:bodyPr>
          <a:lstStyle/>
          <a:p>
            <a:pPr algn="ctr"/>
            <a:r>
              <a:rPr lang="en-US" sz="2400" dirty="0"/>
              <a:t>Startup Latency, </a:t>
            </a:r>
          </a:p>
          <a:p>
            <a:pPr algn="ctr"/>
            <a:r>
              <a:rPr lang="en-US" sz="2400" dirty="0"/>
              <a:t>Stall Ratio</a:t>
            </a:r>
          </a:p>
        </p:txBody>
      </p:sp>
      <p:sp>
        <p:nvSpPr>
          <p:cNvPr id="23" name="TextBox 22">
            <a:extLst>
              <a:ext uri="{FF2B5EF4-FFF2-40B4-BE49-F238E27FC236}">
                <a16:creationId xmlns:a16="http://schemas.microsoft.com/office/drawing/2014/main" id="{A2EB41D5-B6E1-C943-9F8F-F77FBCB4C42A}"/>
              </a:ext>
            </a:extLst>
          </p:cNvPr>
          <p:cNvSpPr txBox="1"/>
          <p:nvPr/>
        </p:nvSpPr>
        <p:spPr>
          <a:xfrm>
            <a:off x="6155866" y="4658946"/>
            <a:ext cx="2565126" cy="830997"/>
          </a:xfrm>
          <a:prstGeom prst="rect">
            <a:avLst/>
          </a:prstGeom>
          <a:noFill/>
        </p:spPr>
        <p:txBody>
          <a:bodyPr wrap="none" rtlCol="0">
            <a:spAutoFit/>
          </a:bodyPr>
          <a:lstStyle/>
          <a:p>
            <a:pPr algn="ctr"/>
            <a:r>
              <a:rPr lang="en-US" sz="2400" dirty="0"/>
              <a:t>Call Setup Delay,</a:t>
            </a:r>
          </a:p>
          <a:p>
            <a:pPr algn="ctr"/>
            <a:r>
              <a:rPr lang="en-US" sz="2400" dirty="0"/>
              <a:t>Framerate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11" grpId="0"/>
      <p:bldP spid="13" grpId="0"/>
      <p:bldP spid="14" grpId="0"/>
      <p:bldP spid="22" grpId="0"/>
      <p:bldP spid="21" grpId="0"/>
      <p:bldP spid="2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80" name="Google Shape;480;p39"/>
          <p:cNvSpPr txBox="1">
            <a:spLocks noGrp="1"/>
          </p:cNvSpPr>
          <p:nvPr>
            <p:ph type="title"/>
          </p:nvPr>
        </p:nvSpPr>
        <p:spPr>
          <a:xfrm>
            <a:off x="0" y="0"/>
            <a:ext cx="9144000" cy="1205345"/>
          </a:xfrm>
          <a:prstGeom prst="rect">
            <a:avLst/>
          </a:prstGeom>
          <a:solidFill>
            <a:srgbClr val="262626"/>
          </a:solidFill>
          <a:ln>
            <a:noFill/>
          </a:ln>
        </p:spPr>
        <p:txBody>
          <a:bodyPr spcFirstLastPara="1" wrap="square" lIns="91425" tIns="45700" rIns="91425" bIns="45700" anchor="ctr" anchorCtr="0">
            <a:noAutofit/>
          </a:bodyPr>
          <a:lstStyle/>
          <a:p>
            <a:pPr lvl="0" algn="ctr">
              <a:buClr>
                <a:schemeClr val="lt1"/>
              </a:buClr>
            </a:pPr>
            <a:r>
              <a:rPr lang="en-US" sz="3200" dirty="0">
                <a:solidFill>
                  <a:schemeClr val="bg1"/>
                </a:solidFill>
              </a:rPr>
              <a:t>Device Models and Hardware Configuration</a:t>
            </a:r>
            <a:endParaRPr sz="3200" b="0" i="0" u="none" strike="noStrike" cap="none" dirty="0">
              <a:solidFill>
                <a:schemeClr val="bg1"/>
              </a:solidFill>
              <a:latin typeface="Quattrocento Sans"/>
              <a:ea typeface="Quattrocento Sans"/>
              <a:cs typeface="Quattrocento Sans"/>
              <a:sym typeface="Quattrocento Sans"/>
            </a:endParaRPr>
          </a:p>
        </p:txBody>
      </p:sp>
      <p:sp>
        <p:nvSpPr>
          <p:cNvPr id="481" name="Google Shape;481;p39"/>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4</a:t>
            </a:fld>
            <a:endParaRPr sz="1200">
              <a:solidFill>
                <a:srgbClr val="888888"/>
              </a:solidFill>
              <a:latin typeface="Calibri"/>
              <a:ea typeface="Calibri"/>
              <a:cs typeface="Calibri"/>
              <a:sym typeface="Calibri"/>
            </a:endParaRPr>
          </a:p>
        </p:txBody>
      </p:sp>
      <p:sp>
        <p:nvSpPr>
          <p:cNvPr id="2" name="TextBox 1">
            <a:extLst>
              <a:ext uri="{FF2B5EF4-FFF2-40B4-BE49-F238E27FC236}">
                <a16:creationId xmlns:a16="http://schemas.microsoft.com/office/drawing/2014/main" id="{EE0069B8-932D-EE4B-BB2A-278704B626B6}"/>
              </a:ext>
            </a:extLst>
          </p:cNvPr>
          <p:cNvSpPr txBox="1"/>
          <p:nvPr/>
        </p:nvSpPr>
        <p:spPr>
          <a:xfrm>
            <a:off x="67875" y="2160130"/>
            <a:ext cx="1608133" cy="400110"/>
          </a:xfrm>
          <a:prstGeom prst="rect">
            <a:avLst/>
          </a:prstGeom>
          <a:noFill/>
        </p:spPr>
        <p:txBody>
          <a:bodyPr wrap="none" rtlCol="0">
            <a:spAutoFit/>
          </a:bodyPr>
          <a:lstStyle/>
          <a:p>
            <a:r>
              <a:rPr lang="en-US" sz="2000" dirty="0" err="1"/>
              <a:t>Intex</a:t>
            </a:r>
            <a:r>
              <a:rPr lang="en-US" sz="2000" dirty="0"/>
              <a:t> Amaze</a:t>
            </a:r>
          </a:p>
        </p:txBody>
      </p:sp>
      <p:sp>
        <p:nvSpPr>
          <p:cNvPr id="7" name="TextBox 6">
            <a:extLst>
              <a:ext uri="{FF2B5EF4-FFF2-40B4-BE49-F238E27FC236}">
                <a16:creationId xmlns:a16="http://schemas.microsoft.com/office/drawing/2014/main" id="{5B24AC72-DCC6-5F46-A57A-CD0500EF9729}"/>
              </a:ext>
            </a:extLst>
          </p:cNvPr>
          <p:cNvSpPr txBox="1"/>
          <p:nvPr/>
        </p:nvSpPr>
        <p:spPr>
          <a:xfrm>
            <a:off x="22385" y="2650752"/>
            <a:ext cx="1951175" cy="400110"/>
          </a:xfrm>
          <a:prstGeom prst="rect">
            <a:avLst/>
          </a:prstGeom>
          <a:noFill/>
        </p:spPr>
        <p:txBody>
          <a:bodyPr wrap="none" rtlCol="0">
            <a:spAutoFit/>
          </a:bodyPr>
          <a:lstStyle/>
          <a:p>
            <a:r>
              <a:rPr lang="en-US" sz="2000" dirty="0" err="1"/>
              <a:t>Gionee</a:t>
            </a:r>
            <a:r>
              <a:rPr lang="en-US" sz="2000" dirty="0"/>
              <a:t> F103 M</a:t>
            </a:r>
          </a:p>
        </p:txBody>
      </p:sp>
      <p:sp>
        <p:nvSpPr>
          <p:cNvPr id="8" name="TextBox 7">
            <a:extLst>
              <a:ext uri="{FF2B5EF4-FFF2-40B4-BE49-F238E27FC236}">
                <a16:creationId xmlns:a16="http://schemas.microsoft.com/office/drawing/2014/main" id="{A6CC643C-C775-3C4B-9DB5-58ED1B2062FD}"/>
              </a:ext>
            </a:extLst>
          </p:cNvPr>
          <p:cNvSpPr txBox="1"/>
          <p:nvPr/>
        </p:nvSpPr>
        <p:spPr>
          <a:xfrm>
            <a:off x="22385" y="3182938"/>
            <a:ext cx="1952779" cy="400110"/>
          </a:xfrm>
          <a:prstGeom prst="rect">
            <a:avLst/>
          </a:prstGeom>
          <a:noFill/>
        </p:spPr>
        <p:txBody>
          <a:bodyPr wrap="none" rtlCol="0">
            <a:spAutoFit/>
          </a:bodyPr>
          <a:lstStyle/>
          <a:p>
            <a:r>
              <a:rPr lang="en-US" sz="2000" dirty="0"/>
              <a:t>Google Nexus4</a:t>
            </a:r>
          </a:p>
        </p:txBody>
      </p:sp>
      <p:sp>
        <p:nvSpPr>
          <p:cNvPr id="9" name="TextBox 8">
            <a:extLst>
              <a:ext uri="{FF2B5EF4-FFF2-40B4-BE49-F238E27FC236}">
                <a16:creationId xmlns:a16="http://schemas.microsoft.com/office/drawing/2014/main" id="{A5C5B1C3-9D54-464B-ADAD-C4F98FC586C3}"/>
              </a:ext>
            </a:extLst>
          </p:cNvPr>
          <p:cNvSpPr txBox="1"/>
          <p:nvPr/>
        </p:nvSpPr>
        <p:spPr>
          <a:xfrm>
            <a:off x="20782" y="3735872"/>
            <a:ext cx="2165978" cy="400110"/>
          </a:xfrm>
          <a:prstGeom prst="rect">
            <a:avLst/>
          </a:prstGeom>
          <a:noFill/>
        </p:spPr>
        <p:txBody>
          <a:bodyPr wrap="none" rtlCol="0">
            <a:spAutoFit/>
          </a:bodyPr>
          <a:lstStyle/>
          <a:p>
            <a:r>
              <a:rPr lang="en-US" sz="2000" dirty="0"/>
              <a:t>Samsung S2 Tab</a:t>
            </a:r>
          </a:p>
        </p:txBody>
      </p:sp>
      <p:sp>
        <p:nvSpPr>
          <p:cNvPr id="10" name="TextBox 9">
            <a:extLst>
              <a:ext uri="{FF2B5EF4-FFF2-40B4-BE49-F238E27FC236}">
                <a16:creationId xmlns:a16="http://schemas.microsoft.com/office/drawing/2014/main" id="{1A0580FD-7572-9542-B430-F5D9E49EA617}"/>
              </a:ext>
            </a:extLst>
          </p:cNvPr>
          <p:cNvSpPr txBox="1"/>
          <p:nvPr/>
        </p:nvSpPr>
        <p:spPr>
          <a:xfrm>
            <a:off x="20782" y="4239101"/>
            <a:ext cx="2424062" cy="400110"/>
          </a:xfrm>
          <a:prstGeom prst="rect">
            <a:avLst/>
          </a:prstGeom>
          <a:noFill/>
        </p:spPr>
        <p:txBody>
          <a:bodyPr wrap="none" rtlCol="0">
            <a:spAutoFit/>
          </a:bodyPr>
          <a:lstStyle/>
          <a:p>
            <a:r>
              <a:rPr lang="en-US" sz="2000" dirty="0"/>
              <a:t>Google Pixel-C Tab</a:t>
            </a:r>
          </a:p>
        </p:txBody>
      </p:sp>
      <p:sp>
        <p:nvSpPr>
          <p:cNvPr id="11" name="TextBox 10">
            <a:extLst>
              <a:ext uri="{FF2B5EF4-FFF2-40B4-BE49-F238E27FC236}">
                <a16:creationId xmlns:a16="http://schemas.microsoft.com/office/drawing/2014/main" id="{FD03AE18-9744-4943-956E-10BBB0759749}"/>
              </a:ext>
            </a:extLst>
          </p:cNvPr>
          <p:cNvSpPr txBox="1"/>
          <p:nvPr/>
        </p:nvSpPr>
        <p:spPr>
          <a:xfrm>
            <a:off x="20782" y="4756415"/>
            <a:ext cx="1782860" cy="400110"/>
          </a:xfrm>
          <a:prstGeom prst="rect">
            <a:avLst/>
          </a:prstGeom>
          <a:noFill/>
        </p:spPr>
        <p:txBody>
          <a:bodyPr wrap="none" rtlCol="0">
            <a:spAutoFit/>
          </a:bodyPr>
          <a:lstStyle/>
          <a:p>
            <a:r>
              <a:rPr lang="en-US" sz="2000" dirty="0"/>
              <a:t>Google Pixel2</a:t>
            </a:r>
          </a:p>
        </p:txBody>
      </p:sp>
      <p:sp>
        <p:nvSpPr>
          <p:cNvPr id="12" name="TextBox 11">
            <a:extLst>
              <a:ext uri="{FF2B5EF4-FFF2-40B4-BE49-F238E27FC236}">
                <a16:creationId xmlns:a16="http://schemas.microsoft.com/office/drawing/2014/main" id="{C1FC4896-9B1C-174C-8005-F370078AC4E5}"/>
              </a:ext>
            </a:extLst>
          </p:cNvPr>
          <p:cNvSpPr txBox="1"/>
          <p:nvPr/>
        </p:nvSpPr>
        <p:spPr>
          <a:xfrm>
            <a:off x="20782" y="5237419"/>
            <a:ext cx="2323072" cy="400110"/>
          </a:xfrm>
          <a:prstGeom prst="rect">
            <a:avLst/>
          </a:prstGeom>
          <a:noFill/>
        </p:spPr>
        <p:txBody>
          <a:bodyPr wrap="none" rtlCol="0">
            <a:spAutoFit/>
          </a:bodyPr>
          <a:lstStyle/>
          <a:p>
            <a:r>
              <a:rPr lang="en-US" sz="2000" dirty="0"/>
              <a:t>Samsung S6 Edge</a:t>
            </a:r>
          </a:p>
        </p:txBody>
      </p:sp>
      <p:sp>
        <p:nvSpPr>
          <p:cNvPr id="4" name="TextBox 3">
            <a:extLst>
              <a:ext uri="{FF2B5EF4-FFF2-40B4-BE49-F238E27FC236}">
                <a16:creationId xmlns:a16="http://schemas.microsoft.com/office/drawing/2014/main" id="{79629198-7913-764C-9C7C-DD736B7F895D}"/>
              </a:ext>
            </a:extLst>
          </p:cNvPr>
          <p:cNvSpPr txBox="1"/>
          <p:nvPr/>
        </p:nvSpPr>
        <p:spPr>
          <a:xfrm>
            <a:off x="67875" y="1528139"/>
            <a:ext cx="1781257" cy="400110"/>
          </a:xfrm>
          <a:prstGeom prst="rect">
            <a:avLst/>
          </a:prstGeom>
          <a:noFill/>
        </p:spPr>
        <p:txBody>
          <a:bodyPr wrap="none" rtlCol="0">
            <a:spAutoFit/>
          </a:bodyPr>
          <a:lstStyle/>
          <a:p>
            <a:r>
              <a:rPr lang="en-US" sz="2000" b="1" dirty="0"/>
              <a:t>Phone Model</a:t>
            </a:r>
          </a:p>
        </p:txBody>
      </p:sp>
      <p:sp>
        <p:nvSpPr>
          <p:cNvPr id="14" name="TextBox 13">
            <a:extLst>
              <a:ext uri="{FF2B5EF4-FFF2-40B4-BE49-F238E27FC236}">
                <a16:creationId xmlns:a16="http://schemas.microsoft.com/office/drawing/2014/main" id="{1F77E130-738C-F245-AA0E-9D02A143F178}"/>
              </a:ext>
            </a:extLst>
          </p:cNvPr>
          <p:cNvSpPr txBox="1"/>
          <p:nvPr/>
        </p:nvSpPr>
        <p:spPr>
          <a:xfrm>
            <a:off x="2579122" y="1528139"/>
            <a:ext cx="1138453" cy="400110"/>
          </a:xfrm>
          <a:prstGeom prst="rect">
            <a:avLst/>
          </a:prstGeom>
          <a:noFill/>
        </p:spPr>
        <p:txBody>
          <a:bodyPr wrap="none" rtlCol="0">
            <a:spAutoFit/>
          </a:bodyPr>
          <a:lstStyle/>
          <a:p>
            <a:r>
              <a:rPr lang="en-US" sz="2000" b="1" dirty="0"/>
              <a:t>Cost ($)</a:t>
            </a:r>
          </a:p>
        </p:txBody>
      </p:sp>
      <p:sp>
        <p:nvSpPr>
          <p:cNvPr id="5" name="TextBox 4">
            <a:extLst>
              <a:ext uri="{FF2B5EF4-FFF2-40B4-BE49-F238E27FC236}">
                <a16:creationId xmlns:a16="http://schemas.microsoft.com/office/drawing/2014/main" id="{8556D5E3-611E-DF4E-BA8F-444988F45C8A}"/>
              </a:ext>
            </a:extLst>
          </p:cNvPr>
          <p:cNvSpPr txBox="1"/>
          <p:nvPr/>
        </p:nvSpPr>
        <p:spPr>
          <a:xfrm>
            <a:off x="2752072" y="2151987"/>
            <a:ext cx="470000" cy="400110"/>
          </a:xfrm>
          <a:prstGeom prst="rect">
            <a:avLst/>
          </a:prstGeom>
          <a:noFill/>
        </p:spPr>
        <p:txBody>
          <a:bodyPr wrap="none" rtlCol="0">
            <a:spAutoFit/>
          </a:bodyPr>
          <a:lstStyle/>
          <a:p>
            <a:r>
              <a:rPr lang="en-US" sz="2000" dirty="0"/>
              <a:t>60</a:t>
            </a:r>
          </a:p>
        </p:txBody>
      </p:sp>
      <p:sp>
        <p:nvSpPr>
          <p:cNvPr id="16" name="TextBox 15">
            <a:extLst>
              <a:ext uri="{FF2B5EF4-FFF2-40B4-BE49-F238E27FC236}">
                <a16:creationId xmlns:a16="http://schemas.microsoft.com/office/drawing/2014/main" id="{D5375DC3-AC44-F441-9F58-41623E03C2CC}"/>
              </a:ext>
            </a:extLst>
          </p:cNvPr>
          <p:cNvSpPr txBox="1"/>
          <p:nvPr/>
        </p:nvSpPr>
        <p:spPr>
          <a:xfrm>
            <a:off x="2668943" y="2642608"/>
            <a:ext cx="612668" cy="400110"/>
          </a:xfrm>
          <a:prstGeom prst="rect">
            <a:avLst/>
          </a:prstGeom>
          <a:noFill/>
        </p:spPr>
        <p:txBody>
          <a:bodyPr wrap="none" rtlCol="0">
            <a:spAutoFit/>
          </a:bodyPr>
          <a:lstStyle/>
          <a:p>
            <a:r>
              <a:rPr lang="en-US" sz="2000" dirty="0"/>
              <a:t>150</a:t>
            </a:r>
          </a:p>
        </p:txBody>
      </p:sp>
      <p:sp>
        <p:nvSpPr>
          <p:cNvPr id="17" name="TextBox 16">
            <a:extLst>
              <a:ext uri="{FF2B5EF4-FFF2-40B4-BE49-F238E27FC236}">
                <a16:creationId xmlns:a16="http://schemas.microsoft.com/office/drawing/2014/main" id="{E90C29D3-86D3-F34F-A618-E2E5047E1287}"/>
              </a:ext>
            </a:extLst>
          </p:cNvPr>
          <p:cNvSpPr txBox="1"/>
          <p:nvPr/>
        </p:nvSpPr>
        <p:spPr>
          <a:xfrm>
            <a:off x="2668942" y="3174795"/>
            <a:ext cx="612668" cy="400110"/>
          </a:xfrm>
          <a:prstGeom prst="rect">
            <a:avLst/>
          </a:prstGeom>
          <a:noFill/>
        </p:spPr>
        <p:txBody>
          <a:bodyPr wrap="none" rtlCol="0">
            <a:spAutoFit/>
          </a:bodyPr>
          <a:lstStyle/>
          <a:p>
            <a:r>
              <a:rPr lang="en-US" sz="2000" dirty="0"/>
              <a:t>200</a:t>
            </a:r>
          </a:p>
        </p:txBody>
      </p:sp>
      <p:sp>
        <p:nvSpPr>
          <p:cNvPr id="18" name="TextBox 17">
            <a:extLst>
              <a:ext uri="{FF2B5EF4-FFF2-40B4-BE49-F238E27FC236}">
                <a16:creationId xmlns:a16="http://schemas.microsoft.com/office/drawing/2014/main" id="{8CBB292D-2BE6-DC47-93E7-2FB8211CB679}"/>
              </a:ext>
            </a:extLst>
          </p:cNvPr>
          <p:cNvSpPr txBox="1"/>
          <p:nvPr/>
        </p:nvSpPr>
        <p:spPr>
          <a:xfrm>
            <a:off x="2668941" y="3757077"/>
            <a:ext cx="612668" cy="400110"/>
          </a:xfrm>
          <a:prstGeom prst="rect">
            <a:avLst/>
          </a:prstGeom>
          <a:noFill/>
        </p:spPr>
        <p:txBody>
          <a:bodyPr wrap="none" rtlCol="0">
            <a:spAutoFit/>
          </a:bodyPr>
          <a:lstStyle/>
          <a:p>
            <a:r>
              <a:rPr lang="en-US" sz="2000" dirty="0"/>
              <a:t>450</a:t>
            </a:r>
          </a:p>
        </p:txBody>
      </p:sp>
      <p:sp>
        <p:nvSpPr>
          <p:cNvPr id="19" name="TextBox 18">
            <a:extLst>
              <a:ext uri="{FF2B5EF4-FFF2-40B4-BE49-F238E27FC236}">
                <a16:creationId xmlns:a16="http://schemas.microsoft.com/office/drawing/2014/main" id="{7A3D4FDC-9B9B-E74D-B9DA-196A81A1AD7D}"/>
              </a:ext>
            </a:extLst>
          </p:cNvPr>
          <p:cNvSpPr txBox="1"/>
          <p:nvPr/>
        </p:nvSpPr>
        <p:spPr>
          <a:xfrm>
            <a:off x="2668941" y="4289264"/>
            <a:ext cx="612668" cy="400110"/>
          </a:xfrm>
          <a:prstGeom prst="rect">
            <a:avLst/>
          </a:prstGeom>
          <a:noFill/>
        </p:spPr>
        <p:txBody>
          <a:bodyPr wrap="none" rtlCol="0">
            <a:spAutoFit/>
          </a:bodyPr>
          <a:lstStyle/>
          <a:p>
            <a:r>
              <a:rPr lang="en-US" sz="2000" dirty="0"/>
              <a:t>600</a:t>
            </a:r>
          </a:p>
        </p:txBody>
      </p:sp>
      <p:sp>
        <p:nvSpPr>
          <p:cNvPr id="20" name="TextBox 19">
            <a:extLst>
              <a:ext uri="{FF2B5EF4-FFF2-40B4-BE49-F238E27FC236}">
                <a16:creationId xmlns:a16="http://schemas.microsoft.com/office/drawing/2014/main" id="{D9D6B69E-F014-8A44-86D8-19C85D4E92E3}"/>
              </a:ext>
            </a:extLst>
          </p:cNvPr>
          <p:cNvSpPr txBox="1"/>
          <p:nvPr/>
        </p:nvSpPr>
        <p:spPr>
          <a:xfrm>
            <a:off x="2668941" y="4821451"/>
            <a:ext cx="612668" cy="400110"/>
          </a:xfrm>
          <a:prstGeom prst="rect">
            <a:avLst/>
          </a:prstGeom>
          <a:noFill/>
        </p:spPr>
        <p:txBody>
          <a:bodyPr wrap="none" rtlCol="0">
            <a:spAutoFit/>
          </a:bodyPr>
          <a:lstStyle/>
          <a:p>
            <a:r>
              <a:rPr lang="en-US" sz="2000" dirty="0"/>
              <a:t>700</a:t>
            </a:r>
          </a:p>
        </p:txBody>
      </p:sp>
      <p:sp>
        <p:nvSpPr>
          <p:cNvPr id="21" name="TextBox 20">
            <a:extLst>
              <a:ext uri="{FF2B5EF4-FFF2-40B4-BE49-F238E27FC236}">
                <a16:creationId xmlns:a16="http://schemas.microsoft.com/office/drawing/2014/main" id="{673F4307-6842-8146-84A6-9B2494751B4C}"/>
              </a:ext>
            </a:extLst>
          </p:cNvPr>
          <p:cNvSpPr txBox="1"/>
          <p:nvPr/>
        </p:nvSpPr>
        <p:spPr>
          <a:xfrm>
            <a:off x="2668940" y="5283116"/>
            <a:ext cx="612668" cy="400110"/>
          </a:xfrm>
          <a:prstGeom prst="rect">
            <a:avLst/>
          </a:prstGeom>
          <a:noFill/>
        </p:spPr>
        <p:txBody>
          <a:bodyPr wrap="none" rtlCol="0">
            <a:spAutoFit/>
          </a:bodyPr>
          <a:lstStyle/>
          <a:p>
            <a:r>
              <a:rPr lang="en-US" sz="2000" dirty="0"/>
              <a:t>880</a:t>
            </a:r>
          </a:p>
        </p:txBody>
      </p:sp>
      <p:cxnSp>
        <p:nvCxnSpPr>
          <p:cNvPr id="22" name="Straight Connector 21">
            <a:extLst>
              <a:ext uri="{FF2B5EF4-FFF2-40B4-BE49-F238E27FC236}">
                <a16:creationId xmlns:a16="http://schemas.microsoft.com/office/drawing/2014/main" id="{EB92529A-EFB2-B740-8FC8-9F72C87BA2D1}"/>
              </a:ext>
            </a:extLst>
          </p:cNvPr>
          <p:cNvCxnSpPr>
            <a:cxnSpLocks/>
          </p:cNvCxnSpPr>
          <p:nvPr/>
        </p:nvCxnSpPr>
        <p:spPr>
          <a:xfrm>
            <a:off x="20782" y="2041050"/>
            <a:ext cx="9091457"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EB976E25-F15A-F34C-B9D4-BDF02B68C9CA}"/>
              </a:ext>
            </a:extLst>
          </p:cNvPr>
          <p:cNvCxnSpPr>
            <a:cxnSpLocks/>
          </p:cNvCxnSpPr>
          <p:nvPr/>
        </p:nvCxnSpPr>
        <p:spPr>
          <a:xfrm>
            <a:off x="2455823" y="1512215"/>
            <a:ext cx="0" cy="4378039"/>
          </a:xfrm>
          <a:prstGeom prst="line">
            <a:avLst/>
          </a:prstGeom>
          <a:ln w="38100"/>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F66463D6-6160-E44A-8C61-AB80D6D8335F}"/>
              </a:ext>
            </a:extLst>
          </p:cNvPr>
          <p:cNvCxnSpPr>
            <a:cxnSpLocks/>
          </p:cNvCxnSpPr>
          <p:nvPr/>
        </p:nvCxnSpPr>
        <p:spPr>
          <a:xfrm>
            <a:off x="3707289" y="1597048"/>
            <a:ext cx="0" cy="4378039"/>
          </a:xfrm>
          <a:prstGeom prst="line">
            <a:avLst/>
          </a:prstGeom>
          <a:ln w="38100"/>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1DA2B280-66CF-DB41-81DA-9FFC7F008636}"/>
              </a:ext>
            </a:extLst>
          </p:cNvPr>
          <p:cNvSpPr txBox="1"/>
          <p:nvPr/>
        </p:nvSpPr>
        <p:spPr>
          <a:xfrm>
            <a:off x="3751222" y="1542643"/>
            <a:ext cx="2148345" cy="400110"/>
          </a:xfrm>
          <a:prstGeom prst="rect">
            <a:avLst/>
          </a:prstGeom>
          <a:noFill/>
        </p:spPr>
        <p:txBody>
          <a:bodyPr wrap="none" rtlCol="0">
            <a:spAutoFit/>
          </a:bodyPr>
          <a:lstStyle/>
          <a:p>
            <a:r>
              <a:rPr lang="en-US" sz="2000" b="1" dirty="0"/>
              <a:t>Clock (Min-Max)</a:t>
            </a:r>
          </a:p>
        </p:txBody>
      </p:sp>
      <p:cxnSp>
        <p:nvCxnSpPr>
          <p:cNvPr id="25" name="Straight Connector 24">
            <a:extLst>
              <a:ext uri="{FF2B5EF4-FFF2-40B4-BE49-F238E27FC236}">
                <a16:creationId xmlns:a16="http://schemas.microsoft.com/office/drawing/2014/main" id="{9F6A0FC4-878F-2D43-A00D-78031EB16D86}"/>
              </a:ext>
            </a:extLst>
          </p:cNvPr>
          <p:cNvCxnSpPr>
            <a:cxnSpLocks/>
          </p:cNvCxnSpPr>
          <p:nvPr/>
        </p:nvCxnSpPr>
        <p:spPr>
          <a:xfrm>
            <a:off x="5899567" y="1597048"/>
            <a:ext cx="0" cy="4378039"/>
          </a:xfrm>
          <a:prstGeom prst="line">
            <a:avLst/>
          </a:prstGeom>
          <a:ln w="38100"/>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B0BD0D2B-0AD8-1D4F-B117-F5CFB4BED0AF}"/>
              </a:ext>
            </a:extLst>
          </p:cNvPr>
          <p:cNvSpPr txBox="1"/>
          <p:nvPr/>
        </p:nvSpPr>
        <p:spPr>
          <a:xfrm>
            <a:off x="5899567" y="1528139"/>
            <a:ext cx="1792478" cy="400110"/>
          </a:xfrm>
          <a:prstGeom prst="rect">
            <a:avLst/>
          </a:prstGeom>
          <a:noFill/>
        </p:spPr>
        <p:txBody>
          <a:bodyPr wrap="none" rtlCol="0">
            <a:spAutoFit/>
          </a:bodyPr>
          <a:lstStyle/>
          <a:p>
            <a:r>
              <a:rPr lang="en-US" sz="2000" b="1" dirty="0"/>
              <a:t>Memory (GB)</a:t>
            </a:r>
          </a:p>
        </p:txBody>
      </p:sp>
      <p:cxnSp>
        <p:nvCxnSpPr>
          <p:cNvPr id="27" name="Straight Connector 26">
            <a:extLst>
              <a:ext uri="{FF2B5EF4-FFF2-40B4-BE49-F238E27FC236}">
                <a16:creationId xmlns:a16="http://schemas.microsoft.com/office/drawing/2014/main" id="{1B494A99-AE78-4D45-96A3-1B926BE42C01}"/>
              </a:ext>
            </a:extLst>
          </p:cNvPr>
          <p:cNvCxnSpPr>
            <a:cxnSpLocks/>
          </p:cNvCxnSpPr>
          <p:nvPr/>
        </p:nvCxnSpPr>
        <p:spPr>
          <a:xfrm>
            <a:off x="7692045" y="1597048"/>
            <a:ext cx="0" cy="4378039"/>
          </a:xfrm>
          <a:prstGeom prst="line">
            <a:avLst/>
          </a:prstGeom>
          <a:ln w="38100"/>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804FE8D4-BB07-FA40-AF38-7A696C225169}"/>
              </a:ext>
            </a:extLst>
          </p:cNvPr>
          <p:cNvSpPr txBox="1"/>
          <p:nvPr/>
        </p:nvSpPr>
        <p:spPr>
          <a:xfrm>
            <a:off x="7874593" y="1572162"/>
            <a:ext cx="1055097" cy="400110"/>
          </a:xfrm>
          <a:prstGeom prst="rect">
            <a:avLst/>
          </a:prstGeom>
          <a:noFill/>
        </p:spPr>
        <p:txBody>
          <a:bodyPr wrap="none" rtlCol="0">
            <a:spAutoFit/>
          </a:bodyPr>
          <a:lstStyle/>
          <a:p>
            <a:r>
              <a:rPr lang="en-US" sz="2000" b="1" dirty="0"/>
              <a:t>#Cores</a:t>
            </a:r>
          </a:p>
        </p:txBody>
      </p:sp>
      <p:sp>
        <p:nvSpPr>
          <p:cNvPr id="6" name="Rectangle 5">
            <a:extLst>
              <a:ext uri="{FF2B5EF4-FFF2-40B4-BE49-F238E27FC236}">
                <a16:creationId xmlns:a16="http://schemas.microsoft.com/office/drawing/2014/main" id="{18C13A84-0427-FE4F-93B3-9BE3EE8321C0}"/>
              </a:ext>
            </a:extLst>
          </p:cNvPr>
          <p:cNvSpPr/>
          <p:nvPr/>
        </p:nvSpPr>
        <p:spPr>
          <a:xfrm>
            <a:off x="4169280" y="2151987"/>
            <a:ext cx="1268296" cy="400110"/>
          </a:xfrm>
          <a:prstGeom prst="rect">
            <a:avLst/>
          </a:prstGeom>
        </p:spPr>
        <p:txBody>
          <a:bodyPr wrap="none">
            <a:spAutoFit/>
          </a:bodyPr>
          <a:lstStyle/>
          <a:p>
            <a:r>
              <a:rPr lang="en-US" sz="2000" dirty="0"/>
              <a:t>300-1300</a:t>
            </a:r>
          </a:p>
        </p:txBody>
      </p:sp>
      <p:sp>
        <p:nvSpPr>
          <p:cNvPr id="13" name="Rectangle 12">
            <a:extLst>
              <a:ext uri="{FF2B5EF4-FFF2-40B4-BE49-F238E27FC236}">
                <a16:creationId xmlns:a16="http://schemas.microsoft.com/office/drawing/2014/main" id="{43C14F7E-8E00-5A49-A35A-17DDD3D197DA}"/>
              </a:ext>
            </a:extLst>
          </p:cNvPr>
          <p:cNvSpPr/>
          <p:nvPr/>
        </p:nvSpPr>
        <p:spPr>
          <a:xfrm>
            <a:off x="4191246" y="2666749"/>
            <a:ext cx="1268296" cy="400110"/>
          </a:xfrm>
          <a:prstGeom prst="rect">
            <a:avLst/>
          </a:prstGeom>
        </p:spPr>
        <p:txBody>
          <a:bodyPr wrap="none">
            <a:spAutoFit/>
          </a:bodyPr>
          <a:lstStyle/>
          <a:p>
            <a:r>
              <a:rPr lang="en-US" sz="2000" dirty="0"/>
              <a:t>300-1300</a:t>
            </a:r>
          </a:p>
        </p:txBody>
      </p:sp>
      <p:sp>
        <p:nvSpPr>
          <p:cNvPr id="29" name="Rectangle 28">
            <a:extLst>
              <a:ext uri="{FF2B5EF4-FFF2-40B4-BE49-F238E27FC236}">
                <a16:creationId xmlns:a16="http://schemas.microsoft.com/office/drawing/2014/main" id="{550C19A4-98C5-B348-B423-6B99797CE2B8}"/>
              </a:ext>
            </a:extLst>
          </p:cNvPr>
          <p:cNvSpPr/>
          <p:nvPr/>
        </p:nvSpPr>
        <p:spPr>
          <a:xfrm>
            <a:off x="4197096" y="3181511"/>
            <a:ext cx="1262446" cy="400110"/>
          </a:xfrm>
          <a:prstGeom prst="rect">
            <a:avLst/>
          </a:prstGeom>
        </p:spPr>
        <p:txBody>
          <a:bodyPr wrap="square">
            <a:spAutoFit/>
          </a:bodyPr>
          <a:lstStyle/>
          <a:p>
            <a:r>
              <a:rPr lang="en-US" sz="2000" dirty="0"/>
              <a:t>384-1512</a:t>
            </a:r>
          </a:p>
        </p:txBody>
      </p:sp>
      <p:sp>
        <p:nvSpPr>
          <p:cNvPr id="30" name="Rectangle 29">
            <a:extLst>
              <a:ext uri="{FF2B5EF4-FFF2-40B4-BE49-F238E27FC236}">
                <a16:creationId xmlns:a16="http://schemas.microsoft.com/office/drawing/2014/main" id="{F4C22DB0-574A-8A41-B953-BDBE245F96C8}"/>
              </a:ext>
            </a:extLst>
          </p:cNvPr>
          <p:cNvSpPr/>
          <p:nvPr/>
        </p:nvSpPr>
        <p:spPr>
          <a:xfrm>
            <a:off x="4170925" y="3740595"/>
            <a:ext cx="1268296" cy="400110"/>
          </a:xfrm>
          <a:prstGeom prst="rect">
            <a:avLst/>
          </a:prstGeom>
        </p:spPr>
        <p:txBody>
          <a:bodyPr wrap="none">
            <a:spAutoFit/>
          </a:bodyPr>
          <a:lstStyle/>
          <a:p>
            <a:r>
              <a:rPr lang="en-US" sz="2000" dirty="0"/>
              <a:t>400-1300</a:t>
            </a:r>
          </a:p>
        </p:txBody>
      </p:sp>
      <p:sp>
        <p:nvSpPr>
          <p:cNvPr id="31" name="Rectangle 30">
            <a:extLst>
              <a:ext uri="{FF2B5EF4-FFF2-40B4-BE49-F238E27FC236}">
                <a16:creationId xmlns:a16="http://schemas.microsoft.com/office/drawing/2014/main" id="{F83312B6-ABC6-DB49-AC5F-389684E841C4}"/>
              </a:ext>
            </a:extLst>
          </p:cNvPr>
          <p:cNvSpPr/>
          <p:nvPr/>
        </p:nvSpPr>
        <p:spPr>
          <a:xfrm>
            <a:off x="4188131" y="4255357"/>
            <a:ext cx="1268296" cy="400110"/>
          </a:xfrm>
          <a:prstGeom prst="rect">
            <a:avLst/>
          </a:prstGeom>
        </p:spPr>
        <p:txBody>
          <a:bodyPr wrap="none">
            <a:spAutoFit/>
          </a:bodyPr>
          <a:lstStyle/>
          <a:p>
            <a:r>
              <a:rPr lang="en-US" sz="2000" dirty="0"/>
              <a:t>204-1912</a:t>
            </a:r>
          </a:p>
        </p:txBody>
      </p:sp>
      <p:sp>
        <p:nvSpPr>
          <p:cNvPr id="32" name="Rectangle 31">
            <a:extLst>
              <a:ext uri="{FF2B5EF4-FFF2-40B4-BE49-F238E27FC236}">
                <a16:creationId xmlns:a16="http://schemas.microsoft.com/office/drawing/2014/main" id="{D6D07490-6788-5C44-9BDF-0C38538E7459}"/>
              </a:ext>
            </a:extLst>
          </p:cNvPr>
          <p:cNvSpPr/>
          <p:nvPr/>
        </p:nvSpPr>
        <p:spPr>
          <a:xfrm>
            <a:off x="4167636" y="4756415"/>
            <a:ext cx="1268296" cy="400110"/>
          </a:xfrm>
          <a:prstGeom prst="rect">
            <a:avLst/>
          </a:prstGeom>
        </p:spPr>
        <p:txBody>
          <a:bodyPr wrap="none">
            <a:spAutoFit/>
          </a:bodyPr>
          <a:lstStyle/>
          <a:p>
            <a:r>
              <a:rPr lang="en-US" sz="2000" dirty="0"/>
              <a:t>300-2457</a:t>
            </a:r>
          </a:p>
        </p:txBody>
      </p:sp>
      <p:sp>
        <p:nvSpPr>
          <p:cNvPr id="33" name="Rectangle 32">
            <a:extLst>
              <a:ext uri="{FF2B5EF4-FFF2-40B4-BE49-F238E27FC236}">
                <a16:creationId xmlns:a16="http://schemas.microsoft.com/office/drawing/2014/main" id="{37F2916C-B4FB-BD42-A920-8BAD32F268D9}"/>
              </a:ext>
            </a:extLst>
          </p:cNvPr>
          <p:cNvSpPr/>
          <p:nvPr/>
        </p:nvSpPr>
        <p:spPr>
          <a:xfrm>
            <a:off x="4167636" y="5237419"/>
            <a:ext cx="1268296" cy="400110"/>
          </a:xfrm>
          <a:prstGeom prst="rect">
            <a:avLst/>
          </a:prstGeom>
        </p:spPr>
        <p:txBody>
          <a:bodyPr wrap="none">
            <a:spAutoFit/>
          </a:bodyPr>
          <a:lstStyle/>
          <a:p>
            <a:r>
              <a:rPr lang="en-US" sz="2000" dirty="0"/>
              <a:t>400-2100</a:t>
            </a:r>
          </a:p>
        </p:txBody>
      </p:sp>
      <p:sp>
        <p:nvSpPr>
          <p:cNvPr id="34" name="TextBox 33">
            <a:extLst>
              <a:ext uri="{FF2B5EF4-FFF2-40B4-BE49-F238E27FC236}">
                <a16:creationId xmlns:a16="http://schemas.microsoft.com/office/drawing/2014/main" id="{16200581-7FB1-984A-BD23-DC109B6DAC84}"/>
              </a:ext>
            </a:extLst>
          </p:cNvPr>
          <p:cNvSpPr txBox="1"/>
          <p:nvPr/>
        </p:nvSpPr>
        <p:spPr>
          <a:xfrm>
            <a:off x="6632139" y="2161151"/>
            <a:ext cx="327334" cy="400110"/>
          </a:xfrm>
          <a:prstGeom prst="rect">
            <a:avLst/>
          </a:prstGeom>
          <a:noFill/>
        </p:spPr>
        <p:txBody>
          <a:bodyPr wrap="none" rtlCol="0">
            <a:spAutoFit/>
          </a:bodyPr>
          <a:lstStyle/>
          <a:p>
            <a:r>
              <a:rPr lang="en-US" sz="2000" dirty="0"/>
              <a:t>1</a:t>
            </a:r>
          </a:p>
        </p:txBody>
      </p:sp>
      <p:sp>
        <p:nvSpPr>
          <p:cNvPr id="37" name="TextBox 36">
            <a:extLst>
              <a:ext uri="{FF2B5EF4-FFF2-40B4-BE49-F238E27FC236}">
                <a16:creationId xmlns:a16="http://schemas.microsoft.com/office/drawing/2014/main" id="{5A5DAA70-8E96-0C42-A5B6-00DFBFB17D72}"/>
              </a:ext>
            </a:extLst>
          </p:cNvPr>
          <p:cNvSpPr txBox="1"/>
          <p:nvPr/>
        </p:nvSpPr>
        <p:spPr>
          <a:xfrm>
            <a:off x="6632139" y="2642608"/>
            <a:ext cx="327334" cy="400110"/>
          </a:xfrm>
          <a:prstGeom prst="rect">
            <a:avLst/>
          </a:prstGeom>
          <a:noFill/>
        </p:spPr>
        <p:txBody>
          <a:bodyPr wrap="none" rtlCol="0">
            <a:spAutoFit/>
          </a:bodyPr>
          <a:lstStyle/>
          <a:p>
            <a:r>
              <a:rPr lang="en-US" sz="2000" dirty="0"/>
              <a:t>2</a:t>
            </a:r>
          </a:p>
        </p:txBody>
      </p:sp>
      <p:sp>
        <p:nvSpPr>
          <p:cNvPr id="38" name="TextBox 37">
            <a:extLst>
              <a:ext uri="{FF2B5EF4-FFF2-40B4-BE49-F238E27FC236}">
                <a16:creationId xmlns:a16="http://schemas.microsoft.com/office/drawing/2014/main" id="{10918691-2599-2440-A925-94FFB1149F27}"/>
              </a:ext>
            </a:extLst>
          </p:cNvPr>
          <p:cNvSpPr txBox="1"/>
          <p:nvPr/>
        </p:nvSpPr>
        <p:spPr>
          <a:xfrm>
            <a:off x="6632139" y="3182798"/>
            <a:ext cx="327334" cy="400110"/>
          </a:xfrm>
          <a:prstGeom prst="rect">
            <a:avLst/>
          </a:prstGeom>
          <a:noFill/>
        </p:spPr>
        <p:txBody>
          <a:bodyPr wrap="none" rtlCol="0">
            <a:spAutoFit/>
          </a:bodyPr>
          <a:lstStyle/>
          <a:p>
            <a:r>
              <a:rPr lang="en-US" sz="2000" dirty="0"/>
              <a:t>2</a:t>
            </a:r>
          </a:p>
        </p:txBody>
      </p:sp>
      <p:sp>
        <p:nvSpPr>
          <p:cNvPr id="39" name="TextBox 38">
            <a:extLst>
              <a:ext uri="{FF2B5EF4-FFF2-40B4-BE49-F238E27FC236}">
                <a16:creationId xmlns:a16="http://schemas.microsoft.com/office/drawing/2014/main" id="{579B4390-DEC0-634E-8B4E-9BC23ACA6584}"/>
              </a:ext>
            </a:extLst>
          </p:cNvPr>
          <p:cNvSpPr txBox="1"/>
          <p:nvPr/>
        </p:nvSpPr>
        <p:spPr>
          <a:xfrm>
            <a:off x="6632139" y="3722988"/>
            <a:ext cx="327334" cy="400110"/>
          </a:xfrm>
          <a:prstGeom prst="rect">
            <a:avLst/>
          </a:prstGeom>
          <a:noFill/>
        </p:spPr>
        <p:txBody>
          <a:bodyPr wrap="none" rtlCol="0">
            <a:spAutoFit/>
          </a:bodyPr>
          <a:lstStyle/>
          <a:p>
            <a:r>
              <a:rPr lang="en-US" sz="2000" dirty="0"/>
              <a:t>3</a:t>
            </a:r>
          </a:p>
        </p:txBody>
      </p:sp>
      <p:sp>
        <p:nvSpPr>
          <p:cNvPr id="40" name="TextBox 39">
            <a:extLst>
              <a:ext uri="{FF2B5EF4-FFF2-40B4-BE49-F238E27FC236}">
                <a16:creationId xmlns:a16="http://schemas.microsoft.com/office/drawing/2014/main" id="{4C8F4E31-BD14-DC41-9B82-4C98B660ED09}"/>
              </a:ext>
            </a:extLst>
          </p:cNvPr>
          <p:cNvSpPr txBox="1"/>
          <p:nvPr/>
        </p:nvSpPr>
        <p:spPr>
          <a:xfrm>
            <a:off x="6632139" y="4249964"/>
            <a:ext cx="327334" cy="400110"/>
          </a:xfrm>
          <a:prstGeom prst="rect">
            <a:avLst/>
          </a:prstGeom>
          <a:noFill/>
        </p:spPr>
        <p:txBody>
          <a:bodyPr wrap="none" rtlCol="0">
            <a:spAutoFit/>
          </a:bodyPr>
          <a:lstStyle/>
          <a:p>
            <a:r>
              <a:rPr lang="en-US" sz="2000" dirty="0"/>
              <a:t>3</a:t>
            </a:r>
          </a:p>
        </p:txBody>
      </p:sp>
      <p:sp>
        <p:nvSpPr>
          <p:cNvPr id="41" name="TextBox 40">
            <a:extLst>
              <a:ext uri="{FF2B5EF4-FFF2-40B4-BE49-F238E27FC236}">
                <a16:creationId xmlns:a16="http://schemas.microsoft.com/office/drawing/2014/main" id="{3AC29E0F-EB7D-FF40-AB88-77E142EB1AAB}"/>
              </a:ext>
            </a:extLst>
          </p:cNvPr>
          <p:cNvSpPr txBox="1"/>
          <p:nvPr/>
        </p:nvSpPr>
        <p:spPr>
          <a:xfrm>
            <a:off x="6632139" y="4728081"/>
            <a:ext cx="327334" cy="400110"/>
          </a:xfrm>
          <a:prstGeom prst="rect">
            <a:avLst/>
          </a:prstGeom>
          <a:noFill/>
        </p:spPr>
        <p:txBody>
          <a:bodyPr wrap="none" rtlCol="0">
            <a:spAutoFit/>
          </a:bodyPr>
          <a:lstStyle/>
          <a:p>
            <a:r>
              <a:rPr lang="en-US" sz="2000" dirty="0"/>
              <a:t>4</a:t>
            </a:r>
          </a:p>
        </p:txBody>
      </p:sp>
      <p:sp>
        <p:nvSpPr>
          <p:cNvPr id="42" name="TextBox 41">
            <a:extLst>
              <a:ext uri="{FF2B5EF4-FFF2-40B4-BE49-F238E27FC236}">
                <a16:creationId xmlns:a16="http://schemas.microsoft.com/office/drawing/2014/main" id="{A432A2D9-0233-1C46-8EC6-15E37473C0FF}"/>
              </a:ext>
            </a:extLst>
          </p:cNvPr>
          <p:cNvSpPr txBox="1"/>
          <p:nvPr/>
        </p:nvSpPr>
        <p:spPr>
          <a:xfrm>
            <a:off x="6632139" y="5238429"/>
            <a:ext cx="327334" cy="400110"/>
          </a:xfrm>
          <a:prstGeom prst="rect">
            <a:avLst/>
          </a:prstGeom>
          <a:noFill/>
        </p:spPr>
        <p:txBody>
          <a:bodyPr wrap="none" rtlCol="0">
            <a:spAutoFit/>
          </a:bodyPr>
          <a:lstStyle/>
          <a:p>
            <a:r>
              <a:rPr lang="en-US" sz="2000" dirty="0"/>
              <a:t>3</a:t>
            </a:r>
          </a:p>
        </p:txBody>
      </p:sp>
      <p:sp>
        <p:nvSpPr>
          <p:cNvPr id="43" name="TextBox 42">
            <a:extLst>
              <a:ext uri="{FF2B5EF4-FFF2-40B4-BE49-F238E27FC236}">
                <a16:creationId xmlns:a16="http://schemas.microsoft.com/office/drawing/2014/main" id="{2C177C6B-80C8-AE48-9D54-566FF6654DE1}"/>
              </a:ext>
            </a:extLst>
          </p:cNvPr>
          <p:cNvSpPr txBox="1"/>
          <p:nvPr/>
        </p:nvSpPr>
        <p:spPr>
          <a:xfrm>
            <a:off x="8260951" y="2167371"/>
            <a:ext cx="327334" cy="400110"/>
          </a:xfrm>
          <a:prstGeom prst="rect">
            <a:avLst/>
          </a:prstGeom>
          <a:noFill/>
        </p:spPr>
        <p:txBody>
          <a:bodyPr wrap="none" rtlCol="0">
            <a:spAutoFit/>
          </a:bodyPr>
          <a:lstStyle/>
          <a:p>
            <a:r>
              <a:rPr lang="en-US" sz="2000" dirty="0"/>
              <a:t>4</a:t>
            </a:r>
          </a:p>
        </p:txBody>
      </p:sp>
      <p:sp>
        <p:nvSpPr>
          <p:cNvPr id="44" name="TextBox 43">
            <a:extLst>
              <a:ext uri="{FF2B5EF4-FFF2-40B4-BE49-F238E27FC236}">
                <a16:creationId xmlns:a16="http://schemas.microsoft.com/office/drawing/2014/main" id="{1EE1189B-C562-D84C-BEF7-5676BB920693}"/>
              </a:ext>
            </a:extLst>
          </p:cNvPr>
          <p:cNvSpPr txBox="1"/>
          <p:nvPr/>
        </p:nvSpPr>
        <p:spPr>
          <a:xfrm>
            <a:off x="8260951" y="2648828"/>
            <a:ext cx="327334" cy="400110"/>
          </a:xfrm>
          <a:prstGeom prst="rect">
            <a:avLst/>
          </a:prstGeom>
          <a:noFill/>
        </p:spPr>
        <p:txBody>
          <a:bodyPr wrap="none" rtlCol="0">
            <a:spAutoFit/>
          </a:bodyPr>
          <a:lstStyle/>
          <a:p>
            <a:r>
              <a:rPr lang="en-US" sz="2000" dirty="0"/>
              <a:t>4</a:t>
            </a:r>
          </a:p>
        </p:txBody>
      </p:sp>
      <p:sp>
        <p:nvSpPr>
          <p:cNvPr id="45" name="TextBox 44">
            <a:extLst>
              <a:ext uri="{FF2B5EF4-FFF2-40B4-BE49-F238E27FC236}">
                <a16:creationId xmlns:a16="http://schemas.microsoft.com/office/drawing/2014/main" id="{8278EC85-9788-0147-8CE0-E833A42AFEFC}"/>
              </a:ext>
            </a:extLst>
          </p:cNvPr>
          <p:cNvSpPr txBox="1"/>
          <p:nvPr/>
        </p:nvSpPr>
        <p:spPr>
          <a:xfrm>
            <a:off x="8260951" y="3189018"/>
            <a:ext cx="327334" cy="400110"/>
          </a:xfrm>
          <a:prstGeom prst="rect">
            <a:avLst/>
          </a:prstGeom>
          <a:noFill/>
        </p:spPr>
        <p:txBody>
          <a:bodyPr wrap="none" rtlCol="0">
            <a:spAutoFit/>
          </a:bodyPr>
          <a:lstStyle/>
          <a:p>
            <a:r>
              <a:rPr lang="en-US" sz="2000" dirty="0"/>
              <a:t>4</a:t>
            </a:r>
          </a:p>
        </p:txBody>
      </p:sp>
      <p:sp>
        <p:nvSpPr>
          <p:cNvPr id="46" name="TextBox 45">
            <a:extLst>
              <a:ext uri="{FF2B5EF4-FFF2-40B4-BE49-F238E27FC236}">
                <a16:creationId xmlns:a16="http://schemas.microsoft.com/office/drawing/2014/main" id="{61965471-8586-1B4C-93B9-B6EEF1CF70E7}"/>
              </a:ext>
            </a:extLst>
          </p:cNvPr>
          <p:cNvSpPr txBox="1"/>
          <p:nvPr/>
        </p:nvSpPr>
        <p:spPr>
          <a:xfrm>
            <a:off x="8260951" y="3729208"/>
            <a:ext cx="327334" cy="400110"/>
          </a:xfrm>
          <a:prstGeom prst="rect">
            <a:avLst/>
          </a:prstGeom>
          <a:noFill/>
        </p:spPr>
        <p:txBody>
          <a:bodyPr wrap="none" rtlCol="0">
            <a:spAutoFit/>
          </a:bodyPr>
          <a:lstStyle/>
          <a:p>
            <a:r>
              <a:rPr lang="en-US" sz="2000" dirty="0"/>
              <a:t>8</a:t>
            </a:r>
          </a:p>
        </p:txBody>
      </p:sp>
      <p:sp>
        <p:nvSpPr>
          <p:cNvPr id="47" name="TextBox 46">
            <a:extLst>
              <a:ext uri="{FF2B5EF4-FFF2-40B4-BE49-F238E27FC236}">
                <a16:creationId xmlns:a16="http://schemas.microsoft.com/office/drawing/2014/main" id="{E1F588BE-8A59-2B46-8EB7-6D9262093903}"/>
              </a:ext>
            </a:extLst>
          </p:cNvPr>
          <p:cNvSpPr txBox="1"/>
          <p:nvPr/>
        </p:nvSpPr>
        <p:spPr>
          <a:xfrm>
            <a:off x="8260951" y="4256184"/>
            <a:ext cx="327334" cy="400110"/>
          </a:xfrm>
          <a:prstGeom prst="rect">
            <a:avLst/>
          </a:prstGeom>
          <a:noFill/>
        </p:spPr>
        <p:txBody>
          <a:bodyPr wrap="none" rtlCol="0">
            <a:spAutoFit/>
          </a:bodyPr>
          <a:lstStyle/>
          <a:p>
            <a:r>
              <a:rPr lang="en-US" sz="2000" dirty="0"/>
              <a:t>4</a:t>
            </a:r>
          </a:p>
        </p:txBody>
      </p:sp>
      <p:sp>
        <p:nvSpPr>
          <p:cNvPr id="48" name="TextBox 47">
            <a:extLst>
              <a:ext uri="{FF2B5EF4-FFF2-40B4-BE49-F238E27FC236}">
                <a16:creationId xmlns:a16="http://schemas.microsoft.com/office/drawing/2014/main" id="{14D26093-CF73-964F-9DD7-29DE0087AF52}"/>
              </a:ext>
            </a:extLst>
          </p:cNvPr>
          <p:cNvSpPr txBox="1"/>
          <p:nvPr/>
        </p:nvSpPr>
        <p:spPr>
          <a:xfrm>
            <a:off x="8260951" y="4734301"/>
            <a:ext cx="327334" cy="400110"/>
          </a:xfrm>
          <a:prstGeom prst="rect">
            <a:avLst/>
          </a:prstGeom>
          <a:noFill/>
        </p:spPr>
        <p:txBody>
          <a:bodyPr wrap="none" rtlCol="0">
            <a:spAutoFit/>
          </a:bodyPr>
          <a:lstStyle/>
          <a:p>
            <a:r>
              <a:rPr lang="en-US" sz="2000" dirty="0"/>
              <a:t>8</a:t>
            </a:r>
          </a:p>
        </p:txBody>
      </p:sp>
      <p:sp>
        <p:nvSpPr>
          <p:cNvPr id="49" name="TextBox 48">
            <a:extLst>
              <a:ext uri="{FF2B5EF4-FFF2-40B4-BE49-F238E27FC236}">
                <a16:creationId xmlns:a16="http://schemas.microsoft.com/office/drawing/2014/main" id="{93DF3B5B-86A8-2E44-BD27-3FA76DF63AE2}"/>
              </a:ext>
            </a:extLst>
          </p:cNvPr>
          <p:cNvSpPr txBox="1"/>
          <p:nvPr/>
        </p:nvSpPr>
        <p:spPr>
          <a:xfrm>
            <a:off x="8260951" y="5244649"/>
            <a:ext cx="327334" cy="400110"/>
          </a:xfrm>
          <a:prstGeom prst="rect">
            <a:avLst/>
          </a:prstGeom>
          <a:noFill/>
        </p:spPr>
        <p:txBody>
          <a:bodyPr wrap="none" rtlCol="0">
            <a:spAutoFit/>
          </a:bodyPr>
          <a:lstStyle/>
          <a:p>
            <a:r>
              <a:rPr lang="en-US" sz="2000" dirty="0"/>
              <a:t>8</a:t>
            </a:r>
          </a:p>
        </p:txBody>
      </p:sp>
    </p:spTree>
    <p:extLst>
      <p:ext uri="{BB962C8B-B14F-4D97-AF65-F5344CB8AC3E}">
        <p14:creationId xmlns:p14="http://schemas.microsoft.com/office/powerpoint/2010/main" val="3369614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2"/>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43"/>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4"/>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7"/>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8"/>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9"/>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5" grpId="0"/>
      <p:bldP spid="16" grpId="0"/>
      <p:bldP spid="17" grpId="0"/>
      <p:bldP spid="18" grpId="0"/>
      <p:bldP spid="19" grpId="0"/>
      <p:bldP spid="20" grpId="0"/>
      <p:bldP spid="21" grpId="0"/>
      <p:bldP spid="3" grpId="0"/>
      <p:bldP spid="26" grpId="0"/>
      <p:bldP spid="28" grpId="0"/>
      <p:bldP spid="6" grpId="0"/>
      <p:bldP spid="13" grpId="0"/>
      <p:bldP spid="29" grpId="0"/>
      <p:bldP spid="30" grpId="0"/>
      <p:bldP spid="31" grpId="0"/>
      <p:bldP spid="32" grpId="0"/>
      <p:bldP spid="33" grpId="0"/>
      <p:bldP spid="34" grpId="0"/>
      <p:bldP spid="37" grpId="0"/>
      <p:bldP spid="38" grpId="0"/>
      <p:bldP spid="39" grpId="0"/>
      <p:bldP spid="40" grpId="0"/>
      <p:bldP spid="41" grpId="0"/>
      <p:bldP spid="42" grpId="0"/>
      <p:bldP spid="43" grpId="0"/>
      <p:bldP spid="44" grpId="0"/>
      <p:bldP spid="45" grpId="0"/>
      <p:bldP spid="46" grpId="0"/>
      <p:bldP spid="47" grpId="0"/>
      <p:bldP spid="48" grpId="0"/>
      <p:bldP spid="4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6" name="Google Shape;536;p43"/>
          <p:cNvSpPr txBox="1">
            <a:spLocks noGrp="1"/>
          </p:cNvSpPr>
          <p:nvPr>
            <p:ph type="title"/>
          </p:nvPr>
        </p:nvSpPr>
        <p:spPr>
          <a:xfrm>
            <a:off x="0" y="-32379"/>
            <a:ext cx="9144000" cy="1165638"/>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959"/>
              <a:buFont typeface="Calibri"/>
              <a:buNone/>
            </a:pPr>
            <a:r>
              <a:rPr lang="en-US" sz="3200" b="0" i="0" u="none" strike="noStrike" cap="none" dirty="0">
                <a:solidFill>
                  <a:schemeClr val="lt1"/>
                </a:solidFill>
                <a:latin typeface="Calibri"/>
                <a:ea typeface="Calibri"/>
                <a:cs typeface="Calibri"/>
                <a:sym typeface="Calibri"/>
              </a:rPr>
              <a:t>Device Parameters</a:t>
            </a:r>
            <a:endParaRPr sz="3200" b="0" i="0" u="none" strike="noStrike" cap="none" dirty="0">
              <a:solidFill>
                <a:schemeClr val="lt1"/>
              </a:solidFill>
              <a:latin typeface="Quattrocento Sans"/>
              <a:ea typeface="Quattrocento Sans"/>
              <a:cs typeface="Quattrocento Sans"/>
              <a:sym typeface="Quattrocento Sans"/>
            </a:endParaRPr>
          </a:p>
        </p:txBody>
      </p:sp>
      <p:sp>
        <p:nvSpPr>
          <p:cNvPr id="537" name="Google Shape;537;p4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5</a:t>
            </a:fld>
            <a:endParaRPr sz="1200">
              <a:solidFill>
                <a:srgbClr val="888888"/>
              </a:solidFill>
              <a:latin typeface="Calibri"/>
              <a:ea typeface="Calibri"/>
              <a:cs typeface="Calibri"/>
              <a:sym typeface="Calibri"/>
            </a:endParaRPr>
          </a:p>
        </p:txBody>
      </p:sp>
      <p:sp>
        <p:nvSpPr>
          <p:cNvPr id="8" name="Rounded Rectangle 7">
            <a:extLst>
              <a:ext uri="{FF2B5EF4-FFF2-40B4-BE49-F238E27FC236}">
                <a16:creationId xmlns:a16="http://schemas.microsoft.com/office/drawing/2014/main" id="{D132CBBE-C65D-E34C-8700-4B707119382D}"/>
              </a:ext>
            </a:extLst>
          </p:cNvPr>
          <p:cNvSpPr/>
          <p:nvPr/>
        </p:nvSpPr>
        <p:spPr>
          <a:xfrm>
            <a:off x="1152212" y="1724699"/>
            <a:ext cx="3123646" cy="103235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CPU clock frequency</a:t>
            </a:r>
          </a:p>
        </p:txBody>
      </p:sp>
      <p:sp>
        <p:nvSpPr>
          <p:cNvPr id="9" name="Rounded Rectangle 8">
            <a:extLst>
              <a:ext uri="{FF2B5EF4-FFF2-40B4-BE49-F238E27FC236}">
                <a16:creationId xmlns:a16="http://schemas.microsoft.com/office/drawing/2014/main" id="{E134144C-688A-A24F-90FE-4BB5C3742FCC}"/>
              </a:ext>
            </a:extLst>
          </p:cNvPr>
          <p:cNvSpPr/>
          <p:nvPr/>
        </p:nvSpPr>
        <p:spPr>
          <a:xfrm>
            <a:off x="1152212" y="3173002"/>
            <a:ext cx="3123646" cy="103235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Memory</a:t>
            </a:r>
          </a:p>
        </p:txBody>
      </p:sp>
      <p:sp>
        <p:nvSpPr>
          <p:cNvPr id="10" name="Rounded Rectangle 9">
            <a:extLst>
              <a:ext uri="{FF2B5EF4-FFF2-40B4-BE49-F238E27FC236}">
                <a16:creationId xmlns:a16="http://schemas.microsoft.com/office/drawing/2014/main" id="{E504937B-CA9B-FB4F-828F-A052BF847B78}"/>
              </a:ext>
            </a:extLst>
          </p:cNvPr>
          <p:cNvSpPr/>
          <p:nvPr/>
        </p:nvSpPr>
        <p:spPr>
          <a:xfrm>
            <a:off x="5091545" y="1724699"/>
            <a:ext cx="3123646" cy="103235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 CPU cores</a:t>
            </a:r>
          </a:p>
        </p:txBody>
      </p:sp>
      <p:sp>
        <p:nvSpPr>
          <p:cNvPr id="11" name="Rounded Rectangle 10">
            <a:extLst>
              <a:ext uri="{FF2B5EF4-FFF2-40B4-BE49-F238E27FC236}">
                <a16:creationId xmlns:a16="http://schemas.microsoft.com/office/drawing/2014/main" id="{D42E78E4-CA78-0F49-A69E-C56C727062AB}"/>
              </a:ext>
            </a:extLst>
          </p:cNvPr>
          <p:cNvSpPr/>
          <p:nvPr/>
        </p:nvSpPr>
        <p:spPr>
          <a:xfrm>
            <a:off x="5091545" y="3173001"/>
            <a:ext cx="3123646" cy="103235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Others (GPU, CPU governors, etc.)</a:t>
            </a:r>
          </a:p>
        </p:txBody>
      </p:sp>
      <p:sp>
        <p:nvSpPr>
          <p:cNvPr id="12" name="Rounded Rectangle 11">
            <a:extLst>
              <a:ext uri="{FF2B5EF4-FFF2-40B4-BE49-F238E27FC236}">
                <a16:creationId xmlns:a16="http://schemas.microsoft.com/office/drawing/2014/main" id="{6D4F402C-7670-B745-A092-790BBD69E533}"/>
              </a:ext>
            </a:extLst>
          </p:cNvPr>
          <p:cNvSpPr/>
          <p:nvPr/>
        </p:nvSpPr>
        <p:spPr>
          <a:xfrm>
            <a:off x="228600" y="5133109"/>
            <a:ext cx="8728364" cy="1223242"/>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Constant network with 75Mbps link, zero loss, 10ms latency</a:t>
            </a:r>
          </a:p>
        </p:txBody>
      </p:sp>
    </p:spTree>
    <p:extLst>
      <p:ext uri="{BB962C8B-B14F-4D97-AF65-F5344CB8AC3E}">
        <p14:creationId xmlns:p14="http://schemas.microsoft.com/office/powerpoint/2010/main" val="3101809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3" name="Google Shape;503;p40"/>
          <p:cNvSpPr txBox="1">
            <a:spLocks noGrp="1"/>
          </p:cNvSpPr>
          <p:nvPr>
            <p:ph type="title"/>
          </p:nvPr>
        </p:nvSpPr>
        <p:spPr>
          <a:xfrm>
            <a:off x="0" y="-32379"/>
            <a:ext cx="9144000" cy="1165638"/>
          </a:xfrm>
          <a:prstGeom prst="rect">
            <a:avLst/>
          </a:prstGeom>
          <a:solidFill>
            <a:srgbClr val="262626"/>
          </a:solidFill>
          <a:ln>
            <a:noFill/>
          </a:ln>
        </p:spPr>
        <p:txBody>
          <a:bodyPr spcFirstLastPara="1" wrap="square" lIns="91425" tIns="45700" rIns="91425" bIns="45700" anchor="ctr" anchorCtr="0">
            <a:noAutofit/>
          </a:bodyPr>
          <a:lstStyle/>
          <a:p>
            <a:pPr lvl="0" algn="ctr">
              <a:buClr>
                <a:schemeClr val="lt1"/>
              </a:buClr>
            </a:pPr>
            <a:r>
              <a:rPr lang="en-US" sz="3200" dirty="0">
                <a:solidFill>
                  <a:schemeClr val="bg1"/>
                </a:solidFill>
              </a:rPr>
              <a:t>Key result: Web browsing is the most affected by </a:t>
            </a:r>
            <a:br>
              <a:rPr lang="en-US" sz="3200" dirty="0">
                <a:solidFill>
                  <a:schemeClr val="bg1"/>
                </a:solidFill>
              </a:rPr>
            </a:br>
            <a:r>
              <a:rPr lang="en-US" sz="3200" dirty="0">
                <a:solidFill>
                  <a:schemeClr val="bg1"/>
                </a:solidFill>
              </a:rPr>
              <a:t>low-end hardware</a:t>
            </a:r>
            <a:endParaRPr sz="3200" b="0" i="0" u="none" strike="noStrike" cap="none" dirty="0">
              <a:solidFill>
                <a:schemeClr val="bg1"/>
              </a:solidFill>
              <a:latin typeface="Quattrocento Sans"/>
              <a:ea typeface="Quattrocento Sans"/>
              <a:cs typeface="Quattrocento Sans"/>
              <a:sym typeface="Quattrocento Sans"/>
            </a:endParaRPr>
          </a:p>
        </p:txBody>
      </p:sp>
      <p:sp>
        <p:nvSpPr>
          <p:cNvPr id="504" name="Google Shape;504;p4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6</a:t>
            </a:fld>
            <a:endParaRPr sz="1200">
              <a:solidFill>
                <a:srgbClr val="888888"/>
              </a:solidFill>
              <a:latin typeface="Calibri"/>
              <a:ea typeface="Calibri"/>
              <a:cs typeface="Calibri"/>
              <a:sym typeface="Calibri"/>
            </a:endParaRPr>
          </a:p>
        </p:txBody>
      </p:sp>
      <p:cxnSp>
        <p:nvCxnSpPr>
          <p:cNvPr id="5" name="Straight Arrow Connector 4">
            <a:extLst>
              <a:ext uri="{FF2B5EF4-FFF2-40B4-BE49-F238E27FC236}">
                <a16:creationId xmlns:a16="http://schemas.microsoft.com/office/drawing/2014/main" id="{59585ABD-5F6E-D94E-9B1B-5C6D121E2C93}"/>
              </a:ext>
            </a:extLst>
          </p:cNvPr>
          <p:cNvCxnSpPr>
            <a:cxnSpLocks/>
          </p:cNvCxnSpPr>
          <p:nvPr/>
        </p:nvCxnSpPr>
        <p:spPr>
          <a:xfrm flipV="1">
            <a:off x="1828800" y="1953492"/>
            <a:ext cx="0" cy="3553690"/>
          </a:xfrm>
          <a:prstGeom prst="straightConnector1">
            <a:avLst/>
          </a:prstGeom>
          <a:ln w="44450">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C375B963-F7FC-9E47-A840-FD0FF11A4ADB}"/>
              </a:ext>
            </a:extLst>
          </p:cNvPr>
          <p:cNvCxnSpPr>
            <a:cxnSpLocks/>
          </p:cNvCxnSpPr>
          <p:nvPr/>
        </p:nvCxnSpPr>
        <p:spPr>
          <a:xfrm>
            <a:off x="1808018" y="5514109"/>
            <a:ext cx="5167745" cy="0"/>
          </a:xfrm>
          <a:prstGeom prst="straightConnector1">
            <a:avLst/>
          </a:prstGeom>
          <a:ln w="44450">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6C68B32E-7161-214F-8242-63064069435C}"/>
              </a:ext>
            </a:extLst>
          </p:cNvPr>
          <p:cNvSpPr txBox="1"/>
          <p:nvPr/>
        </p:nvSpPr>
        <p:spPr>
          <a:xfrm>
            <a:off x="3241964" y="5750564"/>
            <a:ext cx="1428596" cy="369332"/>
          </a:xfrm>
          <a:prstGeom prst="rect">
            <a:avLst/>
          </a:prstGeom>
          <a:noFill/>
        </p:spPr>
        <p:txBody>
          <a:bodyPr wrap="none" rtlCol="0">
            <a:spAutoFit/>
          </a:bodyPr>
          <a:lstStyle/>
          <a:p>
            <a:r>
              <a:rPr lang="en-US" sz="1800" dirty="0"/>
              <a:t>Device Cost</a:t>
            </a:r>
          </a:p>
        </p:txBody>
      </p:sp>
      <p:sp>
        <p:nvSpPr>
          <p:cNvPr id="9" name="TextBox 8">
            <a:extLst>
              <a:ext uri="{FF2B5EF4-FFF2-40B4-BE49-F238E27FC236}">
                <a16:creationId xmlns:a16="http://schemas.microsoft.com/office/drawing/2014/main" id="{9740EDA5-DAAE-4F40-8D5D-6B9DF6BDAC70}"/>
              </a:ext>
            </a:extLst>
          </p:cNvPr>
          <p:cNvSpPr txBox="1"/>
          <p:nvPr/>
        </p:nvSpPr>
        <p:spPr>
          <a:xfrm rot="16200000">
            <a:off x="241483" y="3544750"/>
            <a:ext cx="2165978" cy="400110"/>
          </a:xfrm>
          <a:prstGeom prst="rect">
            <a:avLst/>
          </a:prstGeom>
          <a:noFill/>
        </p:spPr>
        <p:txBody>
          <a:bodyPr wrap="none" rtlCol="0">
            <a:spAutoFit/>
          </a:bodyPr>
          <a:lstStyle/>
          <a:p>
            <a:r>
              <a:rPr lang="en-US" sz="2000" dirty="0" err="1"/>
              <a:t>QoE</a:t>
            </a:r>
            <a:r>
              <a:rPr lang="en-US" sz="2000" dirty="0"/>
              <a:t> Degradation</a:t>
            </a:r>
          </a:p>
        </p:txBody>
      </p:sp>
      <p:sp>
        <p:nvSpPr>
          <p:cNvPr id="16" name="Freeform 15">
            <a:extLst>
              <a:ext uri="{FF2B5EF4-FFF2-40B4-BE49-F238E27FC236}">
                <a16:creationId xmlns:a16="http://schemas.microsoft.com/office/drawing/2014/main" id="{95A0FB80-2619-0247-9542-F9D4B95ACC4E}"/>
              </a:ext>
            </a:extLst>
          </p:cNvPr>
          <p:cNvSpPr/>
          <p:nvPr/>
        </p:nvSpPr>
        <p:spPr>
          <a:xfrm>
            <a:off x="2327565" y="2140527"/>
            <a:ext cx="4121724" cy="2926710"/>
          </a:xfrm>
          <a:custGeom>
            <a:avLst/>
            <a:gdLst>
              <a:gd name="connsiteX0" fmla="*/ 0 w 4738255"/>
              <a:gd name="connsiteY0" fmla="*/ 0 h 2244927"/>
              <a:gd name="connsiteX1" fmla="*/ 727364 w 4738255"/>
              <a:gd name="connsiteY1" fmla="*/ 872836 h 2244927"/>
              <a:gd name="connsiteX2" fmla="*/ 727364 w 4738255"/>
              <a:gd name="connsiteY2" fmla="*/ 872836 h 2244927"/>
              <a:gd name="connsiteX3" fmla="*/ 2493819 w 4738255"/>
              <a:gd name="connsiteY3" fmla="*/ 2036618 h 2244927"/>
              <a:gd name="connsiteX4" fmla="*/ 4738255 w 4738255"/>
              <a:gd name="connsiteY4" fmla="*/ 2244436 h 2244927"/>
              <a:gd name="connsiteX5" fmla="*/ 4738255 w 4738255"/>
              <a:gd name="connsiteY5" fmla="*/ 2244436 h 224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38255" h="2244927">
                <a:moveTo>
                  <a:pt x="0" y="0"/>
                </a:moveTo>
                <a:lnTo>
                  <a:pt x="727364" y="872836"/>
                </a:lnTo>
                <a:lnTo>
                  <a:pt x="727364" y="872836"/>
                </a:lnTo>
                <a:cubicBezTo>
                  <a:pt x="1021773" y="1066800"/>
                  <a:pt x="1825337" y="1808018"/>
                  <a:pt x="2493819" y="2036618"/>
                </a:cubicBezTo>
                <a:cubicBezTo>
                  <a:pt x="3162301" y="2265218"/>
                  <a:pt x="4738255" y="2244436"/>
                  <a:pt x="4738255" y="2244436"/>
                </a:cubicBezTo>
                <a:lnTo>
                  <a:pt x="4738255" y="2244436"/>
                </a:lnTo>
              </a:path>
            </a:pathLst>
          </a:custGeom>
          <a:noFill/>
          <a:ln w="114300" cmpd="sng">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634F8A75-0669-6243-8D32-BF74C7343B7B}"/>
              </a:ext>
            </a:extLst>
          </p:cNvPr>
          <p:cNvCxnSpPr>
            <a:cxnSpLocks/>
          </p:cNvCxnSpPr>
          <p:nvPr/>
        </p:nvCxnSpPr>
        <p:spPr>
          <a:xfrm>
            <a:off x="2327564" y="3470561"/>
            <a:ext cx="4130386" cy="1371603"/>
          </a:xfrm>
          <a:prstGeom prst="line">
            <a:avLst/>
          </a:prstGeom>
          <a:ln w="1270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1A394DA-ACC8-2349-8E08-14615270ECBC}"/>
              </a:ext>
            </a:extLst>
          </p:cNvPr>
          <p:cNvCxnSpPr>
            <a:cxnSpLocks/>
          </p:cNvCxnSpPr>
          <p:nvPr/>
        </p:nvCxnSpPr>
        <p:spPr>
          <a:xfrm>
            <a:off x="2327564" y="5303691"/>
            <a:ext cx="4130386" cy="0"/>
          </a:xfrm>
          <a:prstGeom prst="line">
            <a:avLst/>
          </a:prstGeom>
          <a:ln w="1270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25" name="Picture 24">
            <a:extLst>
              <a:ext uri="{FF2B5EF4-FFF2-40B4-BE49-F238E27FC236}">
                <a16:creationId xmlns:a16="http://schemas.microsoft.com/office/drawing/2014/main" id="{8389C0F2-46B4-274E-8885-DCA1F8D58B6B}"/>
              </a:ext>
            </a:extLst>
          </p:cNvPr>
          <p:cNvPicPr>
            <a:picLocks/>
          </p:cNvPicPr>
          <p:nvPr/>
        </p:nvPicPr>
        <p:blipFill>
          <a:blip r:embed="rId3"/>
          <a:stretch>
            <a:fillRect/>
          </a:stretch>
        </p:blipFill>
        <p:spPr>
          <a:xfrm>
            <a:off x="5621771" y="3674982"/>
            <a:ext cx="840510" cy="786468"/>
          </a:xfrm>
          <a:prstGeom prst="rect">
            <a:avLst/>
          </a:prstGeom>
          <a:solidFill>
            <a:schemeClr val="tx2">
              <a:lumMod val="75000"/>
            </a:schemeClr>
          </a:solidFill>
        </p:spPr>
      </p:pic>
      <p:pic>
        <p:nvPicPr>
          <p:cNvPr id="27" name="Picture 26">
            <a:extLst>
              <a:ext uri="{FF2B5EF4-FFF2-40B4-BE49-F238E27FC236}">
                <a16:creationId xmlns:a16="http://schemas.microsoft.com/office/drawing/2014/main" id="{5F5E9C9E-B1FD-C246-A93D-36D586E02A3E}"/>
              </a:ext>
            </a:extLst>
          </p:cNvPr>
          <p:cNvPicPr>
            <a:picLocks/>
          </p:cNvPicPr>
          <p:nvPr/>
        </p:nvPicPr>
        <p:blipFill>
          <a:blip r:embed="rId4"/>
          <a:stretch>
            <a:fillRect/>
          </a:stretch>
        </p:blipFill>
        <p:spPr>
          <a:xfrm>
            <a:off x="2327563" y="4356241"/>
            <a:ext cx="865382" cy="842241"/>
          </a:xfrm>
          <a:prstGeom prst="rect">
            <a:avLst/>
          </a:prstGeom>
          <a:solidFill>
            <a:schemeClr val="accent2"/>
          </a:solidFill>
        </p:spPr>
      </p:pic>
      <p:pic>
        <p:nvPicPr>
          <p:cNvPr id="28" name="Picture 27">
            <a:extLst>
              <a:ext uri="{FF2B5EF4-FFF2-40B4-BE49-F238E27FC236}">
                <a16:creationId xmlns:a16="http://schemas.microsoft.com/office/drawing/2014/main" id="{1FC4E676-6909-DC42-81F6-2F8088032806}"/>
              </a:ext>
            </a:extLst>
          </p:cNvPr>
          <p:cNvPicPr>
            <a:picLocks/>
          </p:cNvPicPr>
          <p:nvPr/>
        </p:nvPicPr>
        <p:blipFill>
          <a:blip r:embed="rId5"/>
          <a:stretch>
            <a:fillRect/>
          </a:stretch>
        </p:blipFill>
        <p:spPr>
          <a:xfrm>
            <a:off x="2835564" y="2155509"/>
            <a:ext cx="812800" cy="834043"/>
          </a:xfrm>
          <a:prstGeom prst="rect">
            <a:avLst/>
          </a:prstGeom>
          <a:solidFill>
            <a:srgbClr val="002060"/>
          </a:solidFill>
        </p:spPr>
      </p:pic>
      <p:cxnSp>
        <p:nvCxnSpPr>
          <p:cNvPr id="30" name="Straight Connector 29">
            <a:extLst>
              <a:ext uri="{FF2B5EF4-FFF2-40B4-BE49-F238E27FC236}">
                <a16:creationId xmlns:a16="http://schemas.microsoft.com/office/drawing/2014/main" id="{3EB29C83-BA81-3746-9A53-F26E074C9DD5}"/>
              </a:ext>
            </a:extLst>
          </p:cNvPr>
          <p:cNvCxnSpPr/>
          <p:nvPr/>
        </p:nvCxnSpPr>
        <p:spPr>
          <a:xfrm>
            <a:off x="8271164" y="1662545"/>
            <a:ext cx="685800" cy="0"/>
          </a:xfrm>
          <a:prstGeom prst="line">
            <a:avLst/>
          </a:prstGeom>
          <a:ln w="127000">
            <a:solidFill>
              <a:srgbClr val="002060"/>
            </a:solidFill>
          </a:ln>
        </p:spPr>
        <p:style>
          <a:lnRef idx="3">
            <a:schemeClr val="dk1"/>
          </a:lnRef>
          <a:fillRef idx="0">
            <a:schemeClr val="dk1"/>
          </a:fillRef>
          <a:effectRef idx="2">
            <a:schemeClr val="dk1"/>
          </a:effectRef>
          <a:fontRef idx="minor">
            <a:schemeClr val="tx1"/>
          </a:fontRef>
        </p:style>
      </p:cxnSp>
      <p:cxnSp>
        <p:nvCxnSpPr>
          <p:cNvPr id="35" name="Straight Connector 34">
            <a:extLst>
              <a:ext uri="{FF2B5EF4-FFF2-40B4-BE49-F238E27FC236}">
                <a16:creationId xmlns:a16="http://schemas.microsoft.com/office/drawing/2014/main" id="{624DAC81-FF39-5A41-A71D-9921230C8A06}"/>
              </a:ext>
            </a:extLst>
          </p:cNvPr>
          <p:cNvCxnSpPr/>
          <p:nvPr/>
        </p:nvCxnSpPr>
        <p:spPr>
          <a:xfrm>
            <a:off x="8250382" y="2767517"/>
            <a:ext cx="685800" cy="0"/>
          </a:xfrm>
          <a:prstGeom prst="line">
            <a:avLst/>
          </a:prstGeom>
          <a:ln w="127000">
            <a:solidFill>
              <a:schemeClr val="tx2">
                <a:lumMod val="75000"/>
              </a:schemeClr>
            </a:solidFill>
          </a:ln>
        </p:spPr>
        <p:style>
          <a:lnRef idx="3">
            <a:schemeClr val="dk1"/>
          </a:lnRef>
          <a:fillRef idx="0">
            <a:schemeClr val="dk1"/>
          </a:fillRef>
          <a:effectRef idx="2">
            <a:schemeClr val="dk1"/>
          </a:effectRef>
          <a:fontRef idx="minor">
            <a:schemeClr val="tx1"/>
          </a:fontRef>
        </p:style>
      </p:cxnSp>
      <p:cxnSp>
        <p:nvCxnSpPr>
          <p:cNvPr id="36" name="Straight Connector 35">
            <a:extLst>
              <a:ext uri="{FF2B5EF4-FFF2-40B4-BE49-F238E27FC236}">
                <a16:creationId xmlns:a16="http://schemas.microsoft.com/office/drawing/2014/main" id="{78376427-5A6B-DF4E-BF70-7EA67093880E}"/>
              </a:ext>
            </a:extLst>
          </p:cNvPr>
          <p:cNvCxnSpPr/>
          <p:nvPr/>
        </p:nvCxnSpPr>
        <p:spPr>
          <a:xfrm>
            <a:off x="8271164" y="2217855"/>
            <a:ext cx="685800" cy="0"/>
          </a:xfrm>
          <a:prstGeom prst="line">
            <a:avLst/>
          </a:prstGeom>
          <a:ln w="127000">
            <a:solidFill>
              <a:schemeClr val="accent2"/>
            </a:solidFill>
          </a:ln>
        </p:spPr>
        <p:style>
          <a:lnRef idx="3">
            <a:schemeClr val="dk1"/>
          </a:lnRef>
          <a:fillRef idx="0">
            <a:schemeClr val="dk1"/>
          </a:fillRef>
          <a:effectRef idx="2">
            <a:schemeClr val="dk1"/>
          </a:effectRef>
          <a:fontRef idx="minor">
            <a:schemeClr val="tx1"/>
          </a:fontRef>
        </p:style>
      </p:cxnSp>
      <p:sp>
        <p:nvSpPr>
          <p:cNvPr id="31" name="TextBox 30">
            <a:extLst>
              <a:ext uri="{FF2B5EF4-FFF2-40B4-BE49-F238E27FC236}">
                <a16:creationId xmlns:a16="http://schemas.microsoft.com/office/drawing/2014/main" id="{B9A22A0C-91CB-504F-AFBA-D6DAD84E8323}"/>
              </a:ext>
            </a:extLst>
          </p:cNvPr>
          <p:cNvSpPr txBox="1"/>
          <p:nvPr/>
        </p:nvSpPr>
        <p:spPr>
          <a:xfrm>
            <a:off x="6359235" y="1454727"/>
            <a:ext cx="1810111" cy="400110"/>
          </a:xfrm>
          <a:prstGeom prst="rect">
            <a:avLst/>
          </a:prstGeom>
          <a:noFill/>
        </p:spPr>
        <p:txBody>
          <a:bodyPr wrap="none" rtlCol="0">
            <a:spAutoFit/>
          </a:bodyPr>
          <a:lstStyle/>
          <a:p>
            <a:r>
              <a:rPr lang="en-US" sz="2000" dirty="0"/>
              <a:t>Web browsing</a:t>
            </a:r>
          </a:p>
        </p:txBody>
      </p:sp>
      <p:sp>
        <p:nvSpPr>
          <p:cNvPr id="38" name="TextBox 37">
            <a:extLst>
              <a:ext uri="{FF2B5EF4-FFF2-40B4-BE49-F238E27FC236}">
                <a16:creationId xmlns:a16="http://schemas.microsoft.com/office/drawing/2014/main" id="{51E0B61E-F149-0C49-BC9E-223A0FF02515}"/>
              </a:ext>
            </a:extLst>
          </p:cNvPr>
          <p:cNvSpPr txBox="1"/>
          <p:nvPr/>
        </p:nvSpPr>
        <p:spPr>
          <a:xfrm>
            <a:off x="6130632" y="2000188"/>
            <a:ext cx="2037737" cy="400110"/>
          </a:xfrm>
          <a:prstGeom prst="rect">
            <a:avLst/>
          </a:prstGeom>
          <a:noFill/>
        </p:spPr>
        <p:txBody>
          <a:bodyPr wrap="none" rtlCol="0">
            <a:spAutoFit/>
          </a:bodyPr>
          <a:lstStyle/>
          <a:p>
            <a:r>
              <a:rPr lang="en-US" sz="2000" dirty="0"/>
              <a:t>Video streaming</a:t>
            </a:r>
          </a:p>
        </p:txBody>
      </p:sp>
      <p:sp>
        <p:nvSpPr>
          <p:cNvPr id="32" name="TextBox 31">
            <a:extLst>
              <a:ext uri="{FF2B5EF4-FFF2-40B4-BE49-F238E27FC236}">
                <a16:creationId xmlns:a16="http://schemas.microsoft.com/office/drawing/2014/main" id="{155CD6F5-DC2C-8C49-9EB6-0F36E3C04D86}"/>
              </a:ext>
            </a:extLst>
          </p:cNvPr>
          <p:cNvSpPr txBox="1"/>
          <p:nvPr/>
        </p:nvSpPr>
        <p:spPr>
          <a:xfrm>
            <a:off x="6135326" y="2535319"/>
            <a:ext cx="2024913" cy="400110"/>
          </a:xfrm>
          <a:prstGeom prst="rect">
            <a:avLst/>
          </a:prstGeom>
          <a:noFill/>
        </p:spPr>
        <p:txBody>
          <a:bodyPr wrap="none" rtlCol="0">
            <a:spAutoFit/>
          </a:bodyPr>
          <a:lstStyle/>
          <a:p>
            <a:r>
              <a:rPr lang="en-US" sz="2000" dirty="0"/>
              <a:t>Video telephony</a:t>
            </a:r>
          </a:p>
        </p:txBody>
      </p:sp>
      <p:sp>
        <p:nvSpPr>
          <p:cNvPr id="2" name="TextBox 1">
            <a:extLst>
              <a:ext uri="{FF2B5EF4-FFF2-40B4-BE49-F238E27FC236}">
                <a16:creationId xmlns:a16="http://schemas.microsoft.com/office/drawing/2014/main" id="{A70DE9CE-6BC3-0547-996B-CADA7CC2E20F}"/>
              </a:ext>
            </a:extLst>
          </p:cNvPr>
          <p:cNvSpPr txBox="1"/>
          <p:nvPr/>
        </p:nvSpPr>
        <p:spPr>
          <a:xfrm>
            <a:off x="1828800" y="5627453"/>
            <a:ext cx="327334" cy="400110"/>
          </a:xfrm>
          <a:prstGeom prst="rect">
            <a:avLst/>
          </a:prstGeom>
          <a:noFill/>
        </p:spPr>
        <p:txBody>
          <a:bodyPr wrap="none" rtlCol="0">
            <a:spAutoFit/>
          </a:bodyPr>
          <a:lstStyle/>
          <a:p>
            <a:r>
              <a:rPr lang="en-US" sz="2000" dirty="0"/>
              <a:t>$</a:t>
            </a:r>
          </a:p>
        </p:txBody>
      </p:sp>
      <p:sp>
        <p:nvSpPr>
          <p:cNvPr id="21" name="TextBox 20">
            <a:extLst>
              <a:ext uri="{FF2B5EF4-FFF2-40B4-BE49-F238E27FC236}">
                <a16:creationId xmlns:a16="http://schemas.microsoft.com/office/drawing/2014/main" id="{B4C26D32-820B-2C46-8BDF-DBB55FA146E1}"/>
              </a:ext>
            </a:extLst>
          </p:cNvPr>
          <p:cNvSpPr txBox="1"/>
          <p:nvPr/>
        </p:nvSpPr>
        <p:spPr>
          <a:xfrm>
            <a:off x="6449289" y="5621165"/>
            <a:ext cx="612668" cy="400110"/>
          </a:xfrm>
          <a:prstGeom prst="rect">
            <a:avLst/>
          </a:prstGeom>
          <a:noFill/>
        </p:spPr>
        <p:txBody>
          <a:bodyPr wrap="none" rtlCol="0">
            <a:spAutoFit/>
          </a:bodyPr>
          <a:lstStyle/>
          <a:p>
            <a:r>
              <a:rPr lang="en-US" sz="2000" dirty="0"/>
              <a:t>$$$</a:t>
            </a:r>
          </a:p>
        </p:txBody>
      </p:sp>
    </p:spTree>
    <p:extLst>
      <p:ext uri="{BB962C8B-B14F-4D97-AF65-F5344CB8AC3E}">
        <p14:creationId xmlns:p14="http://schemas.microsoft.com/office/powerpoint/2010/main" val="5706653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5" name="Google Shape;535;p43"/>
          <p:cNvSpPr/>
          <p:nvPr/>
        </p:nvSpPr>
        <p:spPr>
          <a:xfrm>
            <a:off x="236718" y="5426783"/>
            <a:ext cx="8670563" cy="956936"/>
          </a:xfrm>
          <a:prstGeom prst="roundRect">
            <a:avLst>
              <a:gd name="adj" fmla="val 16667"/>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45700" rIns="91425" bIns="45700" anchor="ctr" anchorCtr="0">
            <a:noAutofit/>
          </a:bodyPr>
          <a:lstStyle/>
          <a:p>
            <a:pPr marL="457200" marR="0" lvl="1" indent="0" algn="ctr" rtl="0">
              <a:spcBef>
                <a:spcPts val="0"/>
              </a:spcBef>
              <a:spcAft>
                <a:spcPts val="0"/>
              </a:spcAft>
              <a:buNone/>
            </a:pPr>
            <a:r>
              <a:rPr lang="en-US" sz="2400" dirty="0">
                <a:solidFill>
                  <a:schemeClr val="lt1"/>
                </a:solidFill>
                <a:latin typeface="Calibri"/>
                <a:ea typeface="Calibri"/>
                <a:cs typeface="Calibri"/>
                <a:sym typeface="Calibri"/>
              </a:rPr>
              <a:t>Increasing the number of CPU cores does not improve </a:t>
            </a:r>
            <a:r>
              <a:rPr lang="en-US" sz="2400" dirty="0" err="1">
                <a:solidFill>
                  <a:schemeClr val="lt1"/>
                </a:solidFill>
                <a:latin typeface="Calibri"/>
                <a:ea typeface="Calibri"/>
                <a:cs typeface="Calibri"/>
                <a:sym typeface="Calibri"/>
              </a:rPr>
              <a:t>QoE</a:t>
            </a:r>
            <a:endParaRPr sz="2400" b="0" i="0" u="none" strike="noStrike" cap="none" dirty="0">
              <a:solidFill>
                <a:schemeClr val="lt1"/>
              </a:solidFill>
              <a:latin typeface="Calibri"/>
              <a:ea typeface="Calibri"/>
              <a:cs typeface="Calibri"/>
              <a:sym typeface="Calibri"/>
            </a:endParaRPr>
          </a:p>
        </p:txBody>
      </p:sp>
      <p:sp>
        <p:nvSpPr>
          <p:cNvPr id="536" name="Google Shape;536;p43"/>
          <p:cNvSpPr txBox="1">
            <a:spLocks noGrp="1"/>
          </p:cNvSpPr>
          <p:nvPr>
            <p:ph type="title"/>
          </p:nvPr>
        </p:nvSpPr>
        <p:spPr>
          <a:xfrm>
            <a:off x="0" y="-32379"/>
            <a:ext cx="9144000" cy="1165638"/>
          </a:xfrm>
          <a:prstGeom prst="rect">
            <a:avLst/>
          </a:prstGeom>
          <a:solidFill>
            <a:srgbClr val="262626"/>
          </a:solidFill>
          <a:ln>
            <a:noFill/>
          </a:ln>
        </p:spPr>
        <p:txBody>
          <a:bodyPr spcFirstLastPara="1" wrap="square" lIns="91425" tIns="45700" rIns="91425" bIns="45700" anchor="ctr" anchorCtr="0">
            <a:noAutofit/>
          </a:bodyPr>
          <a:lstStyle/>
          <a:p>
            <a:pPr lvl="0" algn="ctr">
              <a:buClr>
                <a:schemeClr val="lt1"/>
              </a:buClr>
              <a:buSzPts val="3959"/>
            </a:pPr>
            <a:r>
              <a:rPr lang="en-US" sz="3200" dirty="0">
                <a:solidFill>
                  <a:schemeClr val="bg1"/>
                </a:solidFill>
              </a:rPr>
              <a:t>Web performance is highly affected by </a:t>
            </a:r>
            <a:br>
              <a:rPr lang="en-US" sz="3200" dirty="0">
                <a:solidFill>
                  <a:schemeClr val="bg1"/>
                </a:solidFill>
              </a:rPr>
            </a:br>
            <a:r>
              <a:rPr lang="en-US" sz="3200" dirty="0">
                <a:solidFill>
                  <a:schemeClr val="bg1"/>
                </a:solidFill>
              </a:rPr>
              <a:t>CPU clock frequency</a:t>
            </a:r>
            <a:endParaRPr sz="3200" b="0" i="0" u="none" strike="noStrike" cap="none" dirty="0">
              <a:solidFill>
                <a:schemeClr val="bg1"/>
              </a:solidFill>
              <a:latin typeface="Quattrocento Sans"/>
              <a:ea typeface="Quattrocento Sans"/>
              <a:cs typeface="Quattrocento Sans"/>
              <a:sym typeface="Quattrocento Sans"/>
            </a:endParaRPr>
          </a:p>
        </p:txBody>
      </p:sp>
      <p:sp>
        <p:nvSpPr>
          <p:cNvPr id="537" name="Google Shape;537;p4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7</a:t>
            </a:fld>
            <a:endParaRPr sz="1200">
              <a:solidFill>
                <a:srgbClr val="888888"/>
              </a:solidFill>
              <a:latin typeface="Calibri"/>
              <a:ea typeface="Calibri"/>
              <a:cs typeface="Calibri"/>
              <a:sym typeface="Calibri"/>
            </a:endParaRPr>
          </a:p>
        </p:txBody>
      </p:sp>
      <p:pic>
        <p:nvPicPr>
          <p:cNvPr id="533" name="Google Shape;533;p43"/>
          <p:cNvPicPr preferRelativeResize="0"/>
          <p:nvPr/>
        </p:nvPicPr>
        <p:blipFill rotWithShape="1">
          <a:blip r:embed="rId3">
            <a:alphaModFix/>
          </a:blip>
          <a:srcRect/>
          <a:stretch/>
        </p:blipFill>
        <p:spPr>
          <a:xfrm>
            <a:off x="415410" y="1450548"/>
            <a:ext cx="4743580" cy="3506680"/>
          </a:xfrm>
          <a:prstGeom prst="rect">
            <a:avLst/>
          </a:prstGeom>
          <a:noFill/>
          <a:ln>
            <a:noFill/>
          </a:ln>
        </p:spPr>
      </p:pic>
      <p:sp>
        <p:nvSpPr>
          <p:cNvPr id="4" name="Rounded Rectangle 3">
            <a:extLst>
              <a:ext uri="{FF2B5EF4-FFF2-40B4-BE49-F238E27FC236}">
                <a16:creationId xmlns:a16="http://schemas.microsoft.com/office/drawing/2014/main" id="{5A12C150-81F3-7C4D-8BE7-5FE813C25319}"/>
              </a:ext>
            </a:extLst>
          </p:cNvPr>
          <p:cNvSpPr/>
          <p:nvPr/>
        </p:nvSpPr>
        <p:spPr>
          <a:xfrm>
            <a:off x="5490418" y="1918755"/>
            <a:ext cx="3123646" cy="2736372"/>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More than 10 second increase in PLT from 384MHz to 1.5GHz</a:t>
            </a:r>
          </a:p>
          <a:p>
            <a:pPr algn="ctr"/>
            <a:r>
              <a:rPr lang="en-US" sz="2000" dirty="0"/>
              <a:t>(Nexus4)</a:t>
            </a:r>
          </a:p>
        </p:txBody>
      </p:sp>
      <p:sp>
        <p:nvSpPr>
          <p:cNvPr id="7" name="Freeform 6">
            <a:extLst>
              <a:ext uri="{FF2B5EF4-FFF2-40B4-BE49-F238E27FC236}">
                <a16:creationId xmlns:a16="http://schemas.microsoft.com/office/drawing/2014/main" id="{0EF15270-EDC2-7148-A8C9-108C3421E035}"/>
              </a:ext>
            </a:extLst>
          </p:cNvPr>
          <p:cNvSpPr/>
          <p:nvPr/>
        </p:nvSpPr>
        <p:spPr>
          <a:xfrm>
            <a:off x="1409145" y="2019865"/>
            <a:ext cx="3536928" cy="1471479"/>
          </a:xfrm>
          <a:custGeom>
            <a:avLst/>
            <a:gdLst>
              <a:gd name="connsiteX0" fmla="*/ 0 w 4738255"/>
              <a:gd name="connsiteY0" fmla="*/ 0 h 2244927"/>
              <a:gd name="connsiteX1" fmla="*/ 727364 w 4738255"/>
              <a:gd name="connsiteY1" fmla="*/ 872836 h 2244927"/>
              <a:gd name="connsiteX2" fmla="*/ 727364 w 4738255"/>
              <a:gd name="connsiteY2" fmla="*/ 872836 h 2244927"/>
              <a:gd name="connsiteX3" fmla="*/ 2493819 w 4738255"/>
              <a:gd name="connsiteY3" fmla="*/ 2036618 h 2244927"/>
              <a:gd name="connsiteX4" fmla="*/ 4738255 w 4738255"/>
              <a:gd name="connsiteY4" fmla="*/ 2244436 h 2244927"/>
              <a:gd name="connsiteX5" fmla="*/ 4738255 w 4738255"/>
              <a:gd name="connsiteY5" fmla="*/ 2244436 h 224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38255" h="2244927">
                <a:moveTo>
                  <a:pt x="0" y="0"/>
                </a:moveTo>
                <a:lnTo>
                  <a:pt x="727364" y="872836"/>
                </a:lnTo>
                <a:lnTo>
                  <a:pt x="727364" y="872836"/>
                </a:lnTo>
                <a:cubicBezTo>
                  <a:pt x="1021773" y="1066800"/>
                  <a:pt x="1825337" y="1808018"/>
                  <a:pt x="2493819" y="2036618"/>
                </a:cubicBezTo>
                <a:cubicBezTo>
                  <a:pt x="3162301" y="2265218"/>
                  <a:pt x="4738255" y="2244436"/>
                  <a:pt x="4738255" y="2244436"/>
                </a:cubicBezTo>
                <a:lnTo>
                  <a:pt x="4738255" y="2244436"/>
                </a:lnTo>
              </a:path>
            </a:pathLst>
          </a:custGeom>
          <a:noFill/>
          <a:ln w="114300" cmpd="sng">
            <a:solidFill>
              <a:srgbClr val="002060"/>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19786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8" name="Google Shape;568;p46"/>
          <p:cNvSpPr/>
          <p:nvPr/>
        </p:nvSpPr>
        <p:spPr>
          <a:xfrm>
            <a:off x="236718" y="5440979"/>
            <a:ext cx="8670563" cy="956936"/>
          </a:xfrm>
          <a:prstGeom prst="roundRect">
            <a:avLst>
              <a:gd name="adj" fmla="val 16667"/>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45700" rIns="91425" bIns="45700" anchor="ctr" anchorCtr="0">
            <a:noAutofit/>
          </a:bodyPr>
          <a:lstStyle/>
          <a:p>
            <a:pPr marL="0" marR="0" lvl="0" indent="0" algn="ctr" rtl="0">
              <a:spcBef>
                <a:spcPts val="0"/>
              </a:spcBef>
              <a:spcAft>
                <a:spcPts val="0"/>
              </a:spcAft>
              <a:buNone/>
            </a:pPr>
            <a:r>
              <a:rPr lang="en-US" sz="2400" dirty="0">
                <a:solidFill>
                  <a:schemeClr val="lt1"/>
                </a:solidFill>
                <a:latin typeface="Calibri"/>
                <a:ea typeface="Calibri"/>
                <a:cs typeface="Calibri"/>
                <a:sym typeface="Calibri"/>
              </a:rPr>
              <a:t>Second-order effect of network, compute effect, </a:t>
            </a:r>
          </a:p>
          <a:p>
            <a:pPr marL="0" marR="0" lvl="0" indent="0" algn="ctr" rtl="0">
              <a:spcBef>
                <a:spcPts val="0"/>
              </a:spcBef>
              <a:spcAft>
                <a:spcPts val="0"/>
              </a:spcAft>
              <a:buNone/>
            </a:pPr>
            <a:r>
              <a:rPr lang="en-US" sz="2400" dirty="0">
                <a:solidFill>
                  <a:schemeClr val="lt1"/>
                </a:solidFill>
                <a:latin typeface="Calibri"/>
                <a:ea typeface="Calibri"/>
                <a:cs typeface="Calibri"/>
                <a:sym typeface="Calibri"/>
              </a:rPr>
              <a:t>and the effect of dependencies</a:t>
            </a:r>
            <a:endParaRPr sz="2400" dirty="0">
              <a:solidFill>
                <a:schemeClr val="lt1"/>
              </a:solidFill>
              <a:latin typeface="Calibri"/>
              <a:ea typeface="Calibri"/>
              <a:cs typeface="Calibri"/>
              <a:sym typeface="Calibri"/>
            </a:endParaRPr>
          </a:p>
        </p:txBody>
      </p:sp>
      <p:sp>
        <p:nvSpPr>
          <p:cNvPr id="569" name="Google Shape;569;p46"/>
          <p:cNvSpPr txBox="1">
            <a:spLocks noGrp="1"/>
          </p:cNvSpPr>
          <p:nvPr>
            <p:ph type="title"/>
          </p:nvPr>
        </p:nvSpPr>
        <p:spPr>
          <a:xfrm>
            <a:off x="0" y="-32379"/>
            <a:ext cx="9144000" cy="1165638"/>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Calibri"/>
              <a:buNone/>
            </a:pPr>
            <a:r>
              <a:rPr lang="en-US" sz="3200" b="0" i="0" u="none" strike="noStrike" cap="none" dirty="0">
                <a:solidFill>
                  <a:schemeClr val="lt1"/>
                </a:solidFill>
                <a:latin typeface="Calibri"/>
                <a:ea typeface="Calibri"/>
                <a:cs typeface="Calibri"/>
                <a:sym typeface="Calibri"/>
              </a:rPr>
              <a:t>Breaking the effect of hardware on PLT </a:t>
            </a:r>
            <a:br>
              <a:rPr lang="en-US" sz="3200" b="0" i="0" u="none" strike="noStrike" cap="none" dirty="0">
                <a:solidFill>
                  <a:schemeClr val="lt1"/>
                </a:solidFill>
                <a:latin typeface="Calibri"/>
                <a:ea typeface="Calibri"/>
                <a:cs typeface="Calibri"/>
                <a:sym typeface="Calibri"/>
              </a:rPr>
            </a:br>
            <a:r>
              <a:rPr lang="en-US" sz="3200" b="0" i="0" u="none" strike="noStrike" cap="none" dirty="0">
                <a:solidFill>
                  <a:schemeClr val="lt1"/>
                </a:solidFill>
                <a:latin typeface="Calibri"/>
                <a:ea typeface="Calibri"/>
                <a:cs typeface="Calibri"/>
                <a:sym typeface="Calibri"/>
              </a:rPr>
              <a:t>(compute and network)</a:t>
            </a:r>
            <a:endParaRPr sz="3200" b="0" i="0" u="none" strike="noStrike" cap="none" dirty="0">
              <a:solidFill>
                <a:schemeClr val="lt1"/>
              </a:solidFill>
              <a:latin typeface="Quattrocento Sans"/>
              <a:ea typeface="Quattrocento Sans"/>
              <a:cs typeface="Quattrocento Sans"/>
              <a:sym typeface="Quattrocento Sans"/>
            </a:endParaRPr>
          </a:p>
        </p:txBody>
      </p:sp>
      <p:sp>
        <p:nvSpPr>
          <p:cNvPr id="570" name="Google Shape;570;p4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8</a:t>
            </a:fld>
            <a:endParaRPr sz="1200">
              <a:solidFill>
                <a:srgbClr val="888888"/>
              </a:solidFill>
              <a:latin typeface="Calibri"/>
              <a:ea typeface="Calibri"/>
              <a:cs typeface="Calibri"/>
              <a:sym typeface="Calibri"/>
            </a:endParaRPr>
          </a:p>
        </p:txBody>
      </p:sp>
      <p:sp>
        <p:nvSpPr>
          <p:cNvPr id="2" name="Rounded Rectangle 1">
            <a:extLst>
              <a:ext uri="{FF2B5EF4-FFF2-40B4-BE49-F238E27FC236}">
                <a16:creationId xmlns:a16="http://schemas.microsoft.com/office/drawing/2014/main" id="{A049B379-1CAA-7941-8D8E-9642D52574E1}"/>
              </a:ext>
            </a:extLst>
          </p:cNvPr>
          <p:cNvSpPr/>
          <p:nvPr/>
        </p:nvSpPr>
        <p:spPr>
          <a:xfrm>
            <a:off x="2882014" y="4291953"/>
            <a:ext cx="6025267" cy="91440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Packet processing delay is increased from 2ms to 20ms from high clock to low clock</a:t>
            </a:r>
          </a:p>
        </p:txBody>
      </p:sp>
      <p:pic>
        <p:nvPicPr>
          <p:cNvPr id="4" name="Picture 3">
            <a:extLst>
              <a:ext uri="{FF2B5EF4-FFF2-40B4-BE49-F238E27FC236}">
                <a16:creationId xmlns:a16="http://schemas.microsoft.com/office/drawing/2014/main" id="{BA85DBC9-72A9-6B43-B41D-BC610B5ECA17}"/>
              </a:ext>
            </a:extLst>
          </p:cNvPr>
          <p:cNvPicPr>
            <a:picLocks noChangeAspect="1"/>
          </p:cNvPicPr>
          <p:nvPr/>
        </p:nvPicPr>
        <p:blipFill>
          <a:blip r:embed="rId3"/>
          <a:stretch>
            <a:fillRect/>
          </a:stretch>
        </p:blipFill>
        <p:spPr>
          <a:xfrm>
            <a:off x="2493818" y="1465640"/>
            <a:ext cx="6650182" cy="2568038"/>
          </a:xfrm>
          <a:prstGeom prst="rect">
            <a:avLst/>
          </a:prstGeom>
        </p:spPr>
      </p:pic>
      <p:sp>
        <p:nvSpPr>
          <p:cNvPr id="9" name="Rounded Rectangle 8">
            <a:extLst>
              <a:ext uri="{FF2B5EF4-FFF2-40B4-BE49-F238E27FC236}">
                <a16:creationId xmlns:a16="http://schemas.microsoft.com/office/drawing/2014/main" id="{53A8BD71-AE4D-2B42-817A-87F7AC9C6018}"/>
              </a:ext>
            </a:extLst>
          </p:cNvPr>
          <p:cNvSpPr/>
          <p:nvPr/>
        </p:nvSpPr>
        <p:spPr>
          <a:xfrm>
            <a:off x="436418" y="1277719"/>
            <a:ext cx="2057400" cy="18288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Compute: HTML parsing, scripting, painting and Layout.</a:t>
            </a:r>
          </a:p>
        </p:txBody>
      </p:sp>
      <p:sp>
        <p:nvSpPr>
          <p:cNvPr id="8" name="Rounded Rectangle 7">
            <a:extLst>
              <a:ext uri="{FF2B5EF4-FFF2-40B4-BE49-F238E27FC236}">
                <a16:creationId xmlns:a16="http://schemas.microsoft.com/office/drawing/2014/main" id="{8DA683A0-0B9E-024F-970F-D449833DED32}"/>
              </a:ext>
            </a:extLst>
          </p:cNvPr>
          <p:cNvSpPr/>
          <p:nvPr/>
        </p:nvSpPr>
        <p:spPr>
          <a:xfrm>
            <a:off x="436418" y="3377553"/>
            <a:ext cx="2057400" cy="18288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Network: Downloading objects such as scripts, images etc.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8" grpId="0" animBg="1"/>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8" name="Google Shape;548;p44"/>
          <p:cNvSpPr txBox="1">
            <a:spLocks noGrp="1"/>
          </p:cNvSpPr>
          <p:nvPr>
            <p:ph type="title"/>
          </p:nvPr>
        </p:nvSpPr>
        <p:spPr>
          <a:xfrm>
            <a:off x="0" y="-32379"/>
            <a:ext cx="9144000" cy="1165638"/>
          </a:xfrm>
          <a:prstGeom prst="rect">
            <a:avLst/>
          </a:prstGeom>
          <a:solidFill>
            <a:srgbClr val="262626"/>
          </a:solidFill>
          <a:ln>
            <a:noFill/>
          </a:ln>
        </p:spPr>
        <p:txBody>
          <a:bodyPr spcFirstLastPara="1" wrap="square" lIns="91425" tIns="45700" rIns="91425" bIns="45700" anchor="ctr" anchorCtr="0">
            <a:noAutofit/>
          </a:bodyPr>
          <a:lstStyle/>
          <a:p>
            <a:pPr lvl="0" algn="ctr">
              <a:buClr>
                <a:schemeClr val="lt1"/>
              </a:buClr>
              <a:buSzPts val="3959"/>
            </a:pPr>
            <a:r>
              <a:rPr lang="en-US" sz="3200" dirty="0">
                <a:solidFill>
                  <a:schemeClr val="bg1"/>
                </a:solidFill>
              </a:rPr>
              <a:t>Why is video streaming not as affected?</a:t>
            </a:r>
            <a:endParaRPr sz="3200" b="0" i="0" u="none" strike="noStrike" cap="none" dirty="0">
              <a:solidFill>
                <a:schemeClr val="bg1"/>
              </a:solidFill>
              <a:latin typeface="Quattrocento Sans"/>
              <a:ea typeface="Quattrocento Sans"/>
              <a:cs typeface="Quattrocento Sans"/>
              <a:sym typeface="Quattrocento Sans"/>
            </a:endParaRPr>
          </a:p>
        </p:txBody>
      </p:sp>
      <p:sp>
        <p:nvSpPr>
          <p:cNvPr id="549" name="Google Shape;549;p4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a:solidFill>
                  <a:srgbClr val="888888"/>
                </a:solidFill>
                <a:latin typeface="Calibri"/>
                <a:ea typeface="Calibri"/>
                <a:cs typeface="Calibri"/>
                <a:sym typeface="Calibri"/>
              </a:rPr>
              <a:t>9</a:t>
            </a:fld>
            <a:endParaRPr sz="1200">
              <a:solidFill>
                <a:srgbClr val="888888"/>
              </a:solidFill>
              <a:latin typeface="Calibri"/>
              <a:ea typeface="Calibri"/>
              <a:cs typeface="Calibri"/>
              <a:sym typeface="Calibri"/>
            </a:endParaRPr>
          </a:p>
        </p:txBody>
      </p:sp>
      <p:sp>
        <p:nvSpPr>
          <p:cNvPr id="10" name="Rounded Rectangle 9">
            <a:extLst>
              <a:ext uri="{FF2B5EF4-FFF2-40B4-BE49-F238E27FC236}">
                <a16:creationId xmlns:a16="http://schemas.microsoft.com/office/drawing/2014/main" id="{1AF9744B-A251-9C4E-BCAC-1D2FC4984138}"/>
              </a:ext>
            </a:extLst>
          </p:cNvPr>
          <p:cNvSpPr/>
          <p:nvPr/>
        </p:nvSpPr>
        <p:spPr>
          <a:xfrm>
            <a:off x="5166553" y="1355907"/>
            <a:ext cx="3740727" cy="130416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Hardware acceleration</a:t>
            </a:r>
          </a:p>
          <a:p>
            <a:pPr algn="ctr"/>
            <a:r>
              <a:rPr lang="en-US" sz="2000" dirty="0"/>
              <a:t>(Even low-end phones have video accelerators)</a:t>
            </a:r>
          </a:p>
        </p:txBody>
      </p:sp>
      <p:sp>
        <p:nvSpPr>
          <p:cNvPr id="11" name="Rounded Rectangle 10">
            <a:extLst>
              <a:ext uri="{FF2B5EF4-FFF2-40B4-BE49-F238E27FC236}">
                <a16:creationId xmlns:a16="http://schemas.microsoft.com/office/drawing/2014/main" id="{D45172C4-56A2-6947-BC21-9FDB46E94888}"/>
              </a:ext>
            </a:extLst>
          </p:cNvPr>
          <p:cNvSpPr/>
          <p:nvPr/>
        </p:nvSpPr>
        <p:spPr>
          <a:xfrm>
            <a:off x="5166552" y="2752366"/>
            <a:ext cx="3740727" cy="1289334"/>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Prefetch opportunity</a:t>
            </a:r>
          </a:p>
          <a:p>
            <a:pPr algn="ctr"/>
            <a:r>
              <a:rPr lang="en-US" sz="2000" dirty="0"/>
              <a:t>(Masking second-order effect)</a:t>
            </a:r>
          </a:p>
        </p:txBody>
      </p:sp>
      <p:sp>
        <p:nvSpPr>
          <p:cNvPr id="12" name="Rounded Rectangle 11">
            <a:extLst>
              <a:ext uri="{FF2B5EF4-FFF2-40B4-BE49-F238E27FC236}">
                <a16:creationId xmlns:a16="http://schemas.microsoft.com/office/drawing/2014/main" id="{A0252001-8A53-D24B-B303-8DA070E83484}"/>
              </a:ext>
            </a:extLst>
          </p:cNvPr>
          <p:cNvSpPr/>
          <p:nvPr/>
        </p:nvSpPr>
        <p:spPr>
          <a:xfrm>
            <a:off x="5166552" y="4133994"/>
            <a:ext cx="3740727" cy="1096346"/>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Using the multi-cores effectively for post processing of decoding </a:t>
            </a:r>
          </a:p>
        </p:txBody>
      </p:sp>
      <p:sp>
        <p:nvSpPr>
          <p:cNvPr id="13" name="Google Shape;590;p48">
            <a:extLst>
              <a:ext uri="{FF2B5EF4-FFF2-40B4-BE49-F238E27FC236}">
                <a16:creationId xmlns:a16="http://schemas.microsoft.com/office/drawing/2014/main" id="{8999ADD6-C834-A54A-A4D0-C8DC9CC06C73}"/>
              </a:ext>
            </a:extLst>
          </p:cNvPr>
          <p:cNvSpPr/>
          <p:nvPr/>
        </p:nvSpPr>
        <p:spPr>
          <a:xfrm>
            <a:off x="236717" y="5452989"/>
            <a:ext cx="8670563" cy="956936"/>
          </a:xfrm>
          <a:prstGeom prst="roundRect">
            <a:avLst>
              <a:gd name="adj" fmla="val 16667"/>
            </a:avLst>
          </a:prstGeom>
          <a:ln/>
        </p:spPr>
        <p:style>
          <a:lnRef idx="2">
            <a:schemeClr val="dk1">
              <a:shade val="50000"/>
            </a:schemeClr>
          </a:lnRef>
          <a:fillRef idx="1">
            <a:schemeClr val="dk1"/>
          </a:fillRef>
          <a:effectRef idx="0">
            <a:schemeClr val="dk1"/>
          </a:effectRef>
          <a:fontRef idx="minor">
            <a:schemeClr val="lt1"/>
          </a:fontRef>
        </p:style>
        <p:txBody>
          <a:bodyPr spcFirstLastPara="1" wrap="square" lIns="91425" tIns="45700" rIns="91425" bIns="45700" anchor="ctr" anchorCtr="0">
            <a:noAutofit/>
          </a:bodyPr>
          <a:lstStyle/>
          <a:p>
            <a:pPr marL="0" marR="0" lvl="0" indent="0" algn="ctr" rtl="0">
              <a:spcBef>
                <a:spcPts val="0"/>
              </a:spcBef>
              <a:spcAft>
                <a:spcPts val="0"/>
              </a:spcAft>
              <a:buNone/>
            </a:pPr>
            <a:r>
              <a:rPr lang="en-US" sz="2400" dirty="0">
                <a:solidFill>
                  <a:schemeClr val="lt1"/>
                </a:solidFill>
                <a:latin typeface="Calibri"/>
                <a:ea typeface="Calibri"/>
                <a:cs typeface="Calibri"/>
                <a:sym typeface="Calibri"/>
              </a:rPr>
              <a:t>Video Telephony is still affected by second-order effect</a:t>
            </a:r>
            <a:endParaRPr sz="2400" dirty="0">
              <a:solidFill>
                <a:schemeClr val="lt1"/>
              </a:solidFill>
              <a:latin typeface="Calibri"/>
              <a:ea typeface="Calibri"/>
              <a:cs typeface="Calibri"/>
              <a:sym typeface="Calibri"/>
            </a:endParaRPr>
          </a:p>
        </p:txBody>
      </p:sp>
      <p:pic>
        <p:nvPicPr>
          <p:cNvPr id="14" name="Picture 13">
            <a:extLst>
              <a:ext uri="{FF2B5EF4-FFF2-40B4-BE49-F238E27FC236}">
                <a16:creationId xmlns:a16="http://schemas.microsoft.com/office/drawing/2014/main" id="{5F88D6A0-C204-7449-82FF-E481F7ACABC5}"/>
              </a:ext>
            </a:extLst>
          </p:cNvPr>
          <p:cNvPicPr>
            <a:picLocks noChangeAspect="1"/>
          </p:cNvPicPr>
          <p:nvPr/>
        </p:nvPicPr>
        <p:blipFill rotWithShape="1">
          <a:blip r:embed="rId3"/>
          <a:srcRect t="-1" r="11869" b="21794"/>
          <a:stretch/>
        </p:blipFill>
        <p:spPr>
          <a:xfrm>
            <a:off x="0" y="1705859"/>
            <a:ext cx="5166552" cy="31745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Lst>
  </p:timing>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26F53E7-181C-2D42-8556-B985E56B1189}">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1250</TotalTime>
  <Words>1473</Words>
  <Application>Microsoft Macintosh PowerPoint</Application>
  <PresentationFormat>On-screen Show (4:3)</PresentationFormat>
  <Paragraphs>163</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Arial</vt:lpstr>
      <vt:lpstr>Quattrocento Sans</vt:lpstr>
      <vt:lpstr>Office Theme</vt:lpstr>
      <vt:lpstr>Impact of Device Performance on Mobile Internet QoE</vt:lpstr>
      <vt:lpstr>A large fraction of developing regions   use low-end smartphones (about 62%-68%)[1]</vt:lpstr>
      <vt:lpstr>Are Internet applications affected by  low-end hardware?</vt:lpstr>
      <vt:lpstr>Device Models and Hardware Configuration</vt:lpstr>
      <vt:lpstr>Device Parameters</vt:lpstr>
      <vt:lpstr>Key result: Web browsing is the most affected by  low-end hardware</vt:lpstr>
      <vt:lpstr>Web performance is highly affected by  CPU clock frequency</vt:lpstr>
      <vt:lpstr>Breaking the effect of hardware on PLT  (compute and network)</vt:lpstr>
      <vt:lpstr>Why is video streaming not as affected?</vt:lpstr>
      <vt:lpstr>Can we use hardware accelerators for the Web?</vt:lpstr>
      <vt:lpstr>DSP Offloading 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Impact of Device Performance on Mobile Internet QoE</dc:title>
  <cp:lastModifiedBy>Mallesham Dasari</cp:lastModifiedBy>
  <cp:revision>370</cp:revision>
  <dcterms:modified xsi:type="dcterms:W3CDTF">2018-11-01T03:26:13Z</dcterms:modified>
</cp:coreProperties>
</file>